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1" r:id="rId5"/>
    <p:sldMasterId id="2147484242" r:id="rId6"/>
    <p:sldMasterId id="2147484282" r:id="rId7"/>
    <p:sldMasterId id="2147484292" r:id="rId8"/>
    <p:sldMasterId id="2147484319" r:id="rId9"/>
    <p:sldMasterId id="2147484354" r:id="rId10"/>
  </p:sldMasterIdLst>
  <p:notesMasterIdLst>
    <p:notesMasterId r:id="rId68"/>
  </p:notesMasterIdLst>
  <p:handoutMasterIdLst>
    <p:handoutMasterId r:id="rId69"/>
  </p:handoutMasterIdLst>
  <p:sldIdLst>
    <p:sldId id="1504" r:id="rId11"/>
    <p:sldId id="1498" r:id="rId12"/>
    <p:sldId id="1503" r:id="rId13"/>
    <p:sldId id="1435" r:id="rId14"/>
    <p:sldId id="1419" r:id="rId15"/>
    <p:sldId id="1499" r:id="rId16"/>
    <p:sldId id="1441" r:id="rId17"/>
    <p:sldId id="1442" r:id="rId18"/>
    <p:sldId id="1586" r:id="rId19"/>
    <p:sldId id="1587" r:id="rId20"/>
    <p:sldId id="1443" r:id="rId21"/>
    <p:sldId id="1444" r:id="rId22"/>
    <p:sldId id="1500" r:id="rId23"/>
    <p:sldId id="1445" r:id="rId24"/>
    <p:sldId id="1446" r:id="rId25"/>
    <p:sldId id="1447" r:id="rId26"/>
    <p:sldId id="1448" r:id="rId27"/>
    <p:sldId id="1449" r:id="rId28"/>
    <p:sldId id="1450" r:id="rId29"/>
    <p:sldId id="1501" r:id="rId30"/>
    <p:sldId id="1451" r:id="rId31"/>
    <p:sldId id="1453" r:id="rId32"/>
    <p:sldId id="1454" r:id="rId33"/>
    <p:sldId id="1470" r:id="rId34"/>
    <p:sldId id="1469" r:id="rId35"/>
    <p:sldId id="1455" r:id="rId36"/>
    <p:sldId id="1486" r:id="rId37"/>
    <p:sldId id="1487" r:id="rId38"/>
    <p:sldId id="1460" r:id="rId39"/>
    <p:sldId id="1471" r:id="rId40"/>
    <p:sldId id="1472" r:id="rId41"/>
    <p:sldId id="1473" r:id="rId42"/>
    <p:sldId id="1475" r:id="rId43"/>
    <p:sldId id="1476" r:id="rId44"/>
    <p:sldId id="1502" r:id="rId45"/>
    <p:sldId id="1418" r:id="rId46"/>
    <p:sldId id="1505" r:id="rId47"/>
    <p:sldId id="1506" r:id="rId48"/>
    <p:sldId id="1478" r:id="rId49"/>
    <p:sldId id="1452" r:id="rId50"/>
    <p:sldId id="1436" r:id="rId51"/>
    <p:sldId id="1415" r:id="rId52"/>
    <p:sldId id="1416" r:id="rId53"/>
    <p:sldId id="1426" r:id="rId54"/>
    <p:sldId id="1417" r:id="rId55"/>
    <p:sldId id="1494" r:id="rId56"/>
    <p:sldId id="1477" r:id="rId57"/>
    <p:sldId id="1496" r:id="rId58"/>
    <p:sldId id="1497" r:id="rId59"/>
    <p:sldId id="1421" r:id="rId60"/>
    <p:sldId id="1422" r:id="rId61"/>
    <p:sldId id="1424" r:id="rId62"/>
    <p:sldId id="1423" r:id="rId63"/>
    <p:sldId id="1438" r:id="rId64"/>
    <p:sldId id="1439" r:id="rId65"/>
    <p:sldId id="1440" r:id="rId66"/>
    <p:sldId id="1132"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06FC781-1E20-4438-A9F2-7DF9C35A80DE}">
          <p14:sldIdLst>
            <p14:sldId id="1504"/>
            <p14:sldId id="1498"/>
            <p14:sldId id="1503"/>
            <p14:sldId id="1435"/>
            <p14:sldId id="1419"/>
            <p14:sldId id="1499"/>
            <p14:sldId id="1441"/>
            <p14:sldId id="1442"/>
            <p14:sldId id="1586"/>
            <p14:sldId id="1587"/>
          </p14:sldIdLst>
        </p14:section>
        <p14:section name="Why ML" id="{A169D33C-2945-4297-BD1A-8B13DF3E12C6}">
          <p14:sldIdLst>
            <p14:sldId id="1443"/>
            <p14:sldId id="1444"/>
            <p14:sldId id="1500"/>
            <p14:sldId id="1445"/>
            <p14:sldId id="1446"/>
            <p14:sldId id="1447"/>
            <p14:sldId id="1448"/>
            <p14:sldId id="1449"/>
            <p14:sldId id="1450"/>
          </p14:sldIdLst>
        </p14:section>
        <p14:section name="Understanding ML" id="{17F9FC6F-36E1-42CD-865B-A0B6F5A86909}">
          <p14:sldIdLst>
            <p14:sldId id="1501"/>
            <p14:sldId id="1451"/>
            <p14:sldId id="1453"/>
          </p14:sldIdLst>
        </p14:section>
        <p14:section name="Definitions" id="{5A0DF0E1-F894-4A22-B23A-F1E60B99AFDF}">
          <p14:sldIdLst>
            <p14:sldId id="1454"/>
            <p14:sldId id="1470"/>
            <p14:sldId id="1469"/>
            <p14:sldId id="1455"/>
            <p14:sldId id="1486"/>
            <p14:sldId id="1487"/>
            <p14:sldId id="1460"/>
            <p14:sldId id="1471"/>
            <p14:sldId id="1472"/>
            <p14:sldId id="1473"/>
            <p14:sldId id="1475"/>
            <p14:sldId id="1476"/>
            <p14:sldId id="1502"/>
            <p14:sldId id="1418"/>
            <p14:sldId id="1505"/>
            <p14:sldId id="1506"/>
          </p14:sldIdLst>
        </p14:section>
        <p14:section name="Cognitive Services" id="{6E4F7E6D-CC2D-4821-A161-62EB79CE72CA}">
          <p14:sldIdLst>
            <p14:sldId id="1478"/>
          </p14:sldIdLst>
        </p14:section>
        <p14:section name="Machine Learning" id="{A5A234D7-5FC4-4A9C-8F33-6C95D3798DB9}">
          <p14:sldIdLst>
            <p14:sldId id="1452"/>
            <p14:sldId id="1436"/>
            <p14:sldId id="1415"/>
            <p14:sldId id="1416"/>
            <p14:sldId id="1426"/>
            <p14:sldId id="1417"/>
            <p14:sldId id="1494"/>
            <p14:sldId id="1477"/>
            <p14:sldId id="1496"/>
            <p14:sldId id="1497"/>
          </p14:sldIdLst>
        </p14:section>
        <p14:section name="Conclusion" id="{A26956B6-791B-420A-A3BE-2E7F43657D63}">
          <p14:sldIdLst>
            <p14:sldId id="1421"/>
            <p14:sldId id="1422"/>
            <p14:sldId id="1424"/>
            <p14:sldId id="1423"/>
            <p14:sldId id="1438"/>
            <p14:sldId id="1439"/>
            <p14:sldId id="1440"/>
            <p14:sldId id="1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333333"/>
    <a:srgbClr val="FFF100"/>
    <a:srgbClr val="4DA0E2"/>
    <a:srgbClr val="672A7B"/>
    <a:srgbClr val="505050"/>
    <a:srgbClr val="FFFFFF"/>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3860EE-A408-4983-A5AE-FE38657BE051}" v="5" dt="2019-12-13T23:13:12.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8335" autoAdjust="0"/>
  </p:normalViewPr>
  <p:slideViewPr>
    <p:cSldViewPr snapToObjects="1">
      <p:cViewPr varScale="1">
        <p:scale>
          <a:sx n="87" d="100"/>
          <a:sy n="87" d="100"/>
        </p:scale>
        <p:origin x="1440" y="96"/>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De Carli" userId="0b83351476942742" providerId="LiveId" clId="{21B11AF9-1706-4D53-A95B-262C21348FF2}"/>
  </pc:docChgLst>
  <pc:docChgLst>
    <pc:chgData name="Lucas De Carli" userId="0b83351476942742" providerId="LiveId" clId="{E33860EE-A408-4983-A5AE-FE38657BE051}"/>
    <pc:docChg chg="undo custSel delSld modSld modSection">
      <pc:chgData name="Lucas De Carli" userId="0b83351476942742" providerId="LiveId" clId="{E33860EE-A408-4983-A5AE-FE38657BE051}" dt="2019-12-13T23:13:22.832" v="293" actId="26606"/>
      <pc:docMkLst>
        <pc:docMk/>
      </pc:docMkLst>
      <pc:sldChg chg="addSp delSp modSp mod setBg">
        <pc:chgData name="Lucas De Carli" userId="0b83351476942742" providerId="LiveId" clId="{E33860EE-A408-4983-A5AE-FE38657BE051}" dt="2019-12-13T23:13:22.832" v="293" actId="26606"/>
        <pc:sldMkLst>
          <pc:docMk/>
          <pc:sldMk cId="1960358533" sldId="1417"/>
        </pc:sldMkLst>
        <pc:picChg chg="add mod">
          <ac:chgData name="Lucas De Carli" userId="0b83351476942742" providerId="LiveId" clId="{E33860EE-A408-4983-A5AE-FE38657BE051}" dt="2019-12-13T23:13:22.832" v="293" actId="26606"/>
          <ac:picMkLst>
            <pc:docMk/>
            <pc:sldMk cId="1960358533" sldId="1417"/>
            <ac:picMk id="2" creationId="{2A5C6A1F-32BE-4411-9647-78E1C91E7FC3}"/>
          </ac:picMkLst>
        </pc:picChg>
        <pc:picChg chg="del">
          <ac:chgData name="Lucas De Carli" userId="0b83351476942742" providerId="LiveId" clId="{E33860EE-A408-4983-A5AE-FE38657BE051}" dt="2019-12-13T23:13:11.268" v="290" actId="478"/>
          <ac:picMkLst>
            <pc:docMk/>
            <pc:sldMk cId="1960358533" sldId="1417"/>
            <ac:picMk id="7" creationId="{59C3A8FA-72E5-4051-A4E4-D6F4F0C2F1E2}"/>
          </ac:picMkLst>
        </pc:picChg>
      </pc:sldChg>
      <pc:sldChg chg="modNotesTx">
        <pc:chgData name="Lucas De Carli" userId="0b83351476942742" providerId="LiveId" clId="{E33860EE-A408-4983-A5AE-FE38657BE051}" dt="2019-12-13T22:21:13.261" v="257" actId="20577"/>
        <pc:sldMkLst>
          <pc:docMk/>
          <pc:sldMk cId="3186030906" sldId="1441"/>
        </pc:sldMkLst>
      </pc:sldChg>
      <pc:sldChg chg="modNotesTx">
        <pc:chgData name="Lucas De Carli" userId="0b83351476942742" providerId="LiveId" clId="{E33860EE-A408-4983-A5AE-FE38657BE051}" dt="2019-12-13T22:50:56.570" v="278" actId="20577"/>
        <pc:sldMkLst>
          <pc:docMk/>
          <pc:sldMk cId="2536768746" sldId="1469"/>
        </pc:sldMkLst>
      </pc:sldChg>
      <pc:sldChg chg="del">
        <pc:chgData name="Lucas De Carli" userId="0b83351476942742" providerId="LiveId" clId="{E33860EE-A408-4983-A5AE-FE38657BE051}" dt="2019-12-13T23:01:03.414" v="286" actId="2696"/>
        <pc:sldMkLst>
          <pc:docMk/>
          <pc:sldMk cId="2363784614" sldId="1479"/>
        </pc:sldMkLst>
      </pc:sldChg>
      <pc:sldChg chg="del">
        <pc:chgData name="Lucas De Carli" userId="0b83351476942742" providerId="LiveId" clId="{E33860EE-A408-4983-A5AE-FE38657BE051}" dt="2019-12-13T23:01:03.398" v="285" actId="2696"/>
        <pc:sldMkLst>
          <pc:docMk/>
          <pc:sldMk cId="2701655493" sldId="1480"/>
        </pc:sldMkLst>
      </pc:sldChg>
      <pc:sldChg chg="del">
        <pc:chgData name="Lucas De Carli" userId="0b83351476942742" providerId="LiveId" clId="{E33860EE-A408-4983-A5AE-FE38657BE051}" dt="2019-12-13T23:01:03.398" v="284" actId="2696"/>
        <pc:sldMkLst>
          <pc:docMk/>
          <pc:sldMk cId="1209209942" sldId="1481"/>
        </pc:sldMkLst>
      </pc:sldChg>
      <pc:sldChg chg="del">
        <pc:chgData name="Lucas De Carli" userId="0b83351476942742" providerId="LiveId" clId="{E33860EE-A408-4983-A5AE-FE38657BE051}" dt="2019-12-13T23:01:03.383" v="281" actId="2696"/>
        <pc:sldMkLst>
          <pc:docMk/>
          <pc:sldMk cId="77117249" sldId="1482"/>
        </pc:sldMkLst>
      </pc:sldChg>
      <pc:sldChg chg="del">
        <pc:chgData name="Lucas De Carli" userId="0b83351476942742" providerId="LiveId" clId="{E33860EE-A408-4983-A5AE-FE38657BE051}" dt="2019-12-13T23:01:03.372" v="280" actId="2696"/>
        <pc:sldMkLst>
          <pc:docMk/>
          <pc:sldMk cId="1325867562" sldId="1483"/>
        </pc:sldMkLst>
      </pc:sldChg>
      <pc:sldChg chg="del">
        <pc:chgData name="Lucas De Carli" userId="0b83351476942742" providerId="LiveId" clId="{E33860EE-A408-4983-A5AE-FE38657BE051}" dt="2019-12-13T23:01:03.414" v="288" actId="2696"/>
        <pc:sldMkLst>
          <pc:docMk/>
          <pc:sldMk cId="2903591576" sldId="1488"/>
        </pc:sldMkLst>
      </pc:sldChg>
      <pc:sldChg chg="del">
        <pc:chgData name="Lucas De Carli" userId="0b83351476942742" providerId="LiveId" clId="{E33860EE-A408-4983-A5AE-FE38657BE051}" dt="2019-12-13T23:01:03.414" v="287" actId="2696"/>
        <pc:sldMkLst>
          <pc:docMk/>
          <pc:sldMk cId="4176295946" sldId="1490"/>
        </pc:sldMkLst>
      </pc:sldChg>
      <pc:sldChg chg="del">
        <pc:chgData name="Lucas De Carli" userId="0b83351476942742" providerId="LiveId" clId="{E33860EE-A408-4983-A5AE-FE38657BE051}" dt="2019-12-13T23:01:03.383" v="283" actId="2696"/>
        <pc:sldMkLst>
          <pc:docMk/>
          <pc:sldMk cId="2738420541" sldId="1491"/>
        </pc:sldMkLst>
      </pc:sldChg>
      <pc:sldChg chg="del">
        <pc:chgData name="Lucas De Carli" userId="0b83351476942742" providerId="LiveId" clId="{E33860EE-A408-4983-A5AE-FE38657BE051}" dt="2019-12-13T23:01:03.356" v="279" actId="2696"/>
        <pc:sldMkLst>
          <pc:docMk/>
          <pc:sldMk cId="57099008" sldId="1492"/>
        </pc:sldMkLst>
      </pc:sldChg>
      <pc:sldChg chg="del">
        <pc:chgData name="Lucas De Carli" userId="0b83351476942742" providerId="LiveId" clId="{E33860EE-A408-4983-A5AE-FE38657BE051}" dt="2019-12-13T23:01:03.383" v="282" actId="2696"/>
        <pc:sldMkLst>
          <pc:docMk/>
          <pc:sldMk cId="2022449942" sldId="1493"/>
        </pc:sldMkLst>
      </pc:sldChg>
      <pc:sldChg chg="modSp">
        <pc:chgData name="Lucas De Carli" userId="0b83351476942742" providerId="LiveId" clId="{E33860EE-A408-4983-A5AE-FE38657BE051}" dt="2019-12-13T22:13:18.157" v="40" actId="20577"/>
        <pc:sldMkLst>
          <pc:docMk/>
          <pc:sldMk cId="689190341" sldId="1498"/>
        </pc:sldMkLst>
        <pc:spChg chg="mod">
          <ac:chgData name="Lucas De Carli" userId="0b83351476942742" providerId="LiveId" clId="{E33860EE-A408-4983-A5AE-FE38657BE051}" dt="2019-12-13T22:13:06.954" v="2" actId="1076"/>
          <ac:spMkLst>
            <pc:docMk/>
            <pc:sldMk cId="689190341" sldId="1498"/>
            <ac:spMk id="2" creationId="{00000000-0000-0000-0000-000000000000}"/>
          </ac:spMkLst>
        </pc:spChg>
        <pc:spChg chg="mod">
          <ac:chgData name="Lucas De Carli" userId="0b83351476942742" providerId="LiveId" clId="{E33860EE-A408-4983-A5AE-FE38657BE051}" dt="2019-12-13T22:13:18.157" v="40" actId="20577"/>
          <ac:spMkLst>
            <pc:docMk/>
            <pc:sldMk cId="689190341" sldId="1498"/>
            <ac:spMk id="3" creationId="{00000000-0000-0000-0000-000000000000}"/>
          </ac:spMkLst>
        </pc:spChg>
      </pc:sldChg>
      <pc:sldMasterChg chg="delSldLayout">
        <pc:chgData name="Lucas De Carli" userId="0b83351476942742" providerId="LiveId" clId="{E33860EE-A408-4983-A5AE-FE38657BE051}" dt="2019-12-13T23:01:03.414" v="289" actId="2696"/>
        <pc:sldMasterMkLst>
          <pc:docMk/>
          <pc:sldMasterMk cId="1779077216" sldId="2147484282"/>
        </pc:sldMasterMkLst>
        <pc:sldLayoutChg chg="del">
          <pc:chgData name="Lucas De Carli" userId="0b83351476942742" providerId="LiveId" clId="{E33860EE-A408-4983-A5AE-FE38657BE051}" dt="2019-12-13T23:01:03.414" v="289" actId="2696"/>
          <pc:sldLayoutMkLst>
            <pc:docMk/>
            <pc:sldMasterMk cId="1779077216" sldId="2147484282"/>
            <pc:sldLayoutMk cId="2534785395" sldId="214748431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6AAEB-4361-4593-B995-33A4C5FA89BC}"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1D48728A-8B1F-4D36-B4B9-3BF302EED44B}">
      <dgm:prSet phldrT="[Text]"/>
      <dgm:spPr/>
      <dgm:t>
        <a:bodyPr/>
        <a:lstStyle/>
        <a:p>
          <a:r>
            <a:rPr lang="en-AU" b="1" dirty="0"/>
            <a:t>Define Objective</a:t>
          </a:r>
          <a:endParaRPr lang="en-US" b="1" dirty="0"/>
        </a:p>
      </dgm:t>
    </dgm:pt>
    <dgm:pt modelId="{F94C8CB2-B70B-4C59-83C6-CB6E19D8602B}" type="parTrans" cxnId="{893790C7-5955-4EE6-AC26-601DE5EC1ADA}">
      <dgm:prSet/>
      <dgm:spPr/>
      <dgm:t>
        <a:bodyPr/>
        <a:lstStyle/>
        <a:p>
          <a:endParaRPr lang="en-US"/>
        </a:p>
      </dgm:t>
    </dgm:pt>
    <dgm:pt modelId="{DD0C0D72-8E6D-48C3-91F3-04B99A5BD447}" type="sibTrans" cxnId="{893790C7-5955-4EE6-AC26-601DE5EC1ADA}">
      <dgm:prSet/>
      <dgm:spPr/>
      <dgm:t>
        <a:bodyPr/>
        <a:lstStyle/>
        <a:p>
          <a:endParaRPr lang="en-US"/>
        </a:p>
      </dgm:t>
    </dgm:pt>
    <dgm:pt modelId="{25A7B9A2-83D0-4021-AE94-AA8A3064E25E}">
      <dgm:prSet phldrT="[Text]"/>
      <dgm:spPr/>
      <dgm:t>
        <a:bodyPr/>
        <a:lstStyle/>
        <a:p>
          <a:r>
            <a:rPr lang="en-AU" b="1" dirty="0"/>
            <a:t>Collect Data</a:t>
          </a:r>
          <a:endParaRPr lang="en-US" b="1" dirty="0"/>
        </a:p>
      </dgm:t>
    </dgm:pt>
    <dgm:pt modelId="{FC0491D4-B6E9-47D8-A5B6-0C04FA138CC4}" type="parTrans" cxnId="{AA86AEB6-39DA-4126-AE44-3E3686CD9F87}">
      <dgm:prSet/>
      <dgm:spPr/>
      <dgm:t>
        <a:bodyPr/>
        <a:lstStyle/>
        <a:p>
          <a:endParaRPr lang="en-US"/>
        </a:p>
      </dgm:t>
    </dgm:pt>
    <dgm:pt modelId="{C48B9F69-67AA-49F6-B81A-2AD7D8F10ABD}" type="sibTrans" cxnId="{AA86AEB6-39DA-4126-AE44-3E3686CD9F87}">
      <dgm:prSet/>
      <dgm:spPr/>
      <dgm:t>
        <a:bodyPr/>
        <a:lstStyle/>
        <a:p>
          <a:endParaRPr lang="en-US"/>
        </a:p>
      </dgm:t>
    </dgm:pt>
    <dgm:pt modelId="{DD0E9FE4-95BE-4EBB-AD7A-46121A0486D2}">
      <dgm:prSet phldrT="[Text]"/>
      <dgm:spPr/>
      <dgm:t>
        <a:bodyPr/>
        <a:lstStyle/>
        <a:p>
          <a:r>
            <a:rPr lang="en-AU" b="1" dirty="0"/>
            <a:t>Prepare Data</a:t>
          </a:r>
          <a:endParaRPr lang="en-US" b="1" dirty="0"/>
        </a:p>
      </dgm:t>
    </dgm:pt>
    <dgm:pt modelId="{64056F23-EA14-4149-88FD-6930D301687D}" type="parTrans" cxnId="{6343A444-5659-4B72-8A3C-D7DE2D55D8C1}">
      <dgm:prSet/>
      <dgm:spPr/>
      <dgm:t>
        <a:bodyPr/>
        <a:lstStyle/>
        <a:p>
          <a:endParaRPr lang="en-US"/>
        </a:p>
      </dgm:t>
    </dgm:pt>
    <dgm:pt modelId="{F0FDFC68-CB2A-4E46-B4AC-332AE6D40A8B}" type="sibTrans" cxnId="{6343A444-5659-4B72-8A3C-D7DE2D55D8C1}">
      <dgm:prSet/>
      <dgm:spPr/>
      <dgm:t>
        <a:bodyPr/>
        <a:lstStyle/>
        <a:p>
          <a:endParaRPr lang="en-US"/>
        </a:p>
      </dgm:t>
    </dgm:pt>
    <dgm:pt modelId="{EE139830-F18D-430B-B10B-5BEEA57E0FBF}">
      <dgm:prSet phldrT="[Text]"/>
      <dgm:spPr/>
      <dgm:t>
        <a:bodyPr/>
        <a:lstStyle/>
        <a:p>
          <a:r>
            <a:rPr lang="en-AU" b="1" dirty="0"/>
            <a:t>Train Models</a:t>
          </a:r>
          <a:endParaRPr lang="en-US" b="1" dirty="0"/>
        </a:p>
      </dgm:t>
    </dgm:pt>
    <dgm:pt modelId="{4942994C-9F2C-4D29-9E4B-4C8CBD5AC75C}" type="parTrans" cxnId="{FC26CE35-344A-4DD4-86F3-7DA8E42E1B3F}">
      <dgm:prSet/>
      <dgm:spPr/>
      <dgm:t>
        <a:bodyPr/>
        <a:lstStyle/>
        <a:p>
          <a:endParaRPr lang="en-US"/>
        </a:p>
      </dgm:t>
    </dgm:pt>
    <dgm:pt modelId="{EE4CFF42-C6AF-473B-866F-FE856E7A56DF}" type="sibTrans" cxnId="{FC26CE35-344A-4DD4-86F3-7DA8E42E1B3F}">
      <dgm:prSet/>
      <dgm:spPr/>
      <dgm:t>
        <a:bodyPr/>
        <a:lstStyle/>
        <a:p>
          <a:endParaRPr lang="en-US"/>
        </a:p>
      </dgm:t>
    </dgm:pt>
    <dgm:pt modelId="{66D4D889-0550-4E3D-A88D-1BBE6A2CAFC7}">
      <dgm:prSet phldrT="[Text]"/>
      <dgm:spPr/>
      <dgm:t>
        <a:bodyPr/>
        <a:lstStyle/>
        <a:p>
          <a:r>
            <a:rPr lang="en-AU" b="1" dirty="0"/>
            <a:t>Evaluate Models</a:t>
          </a:r>
          <a:endParaRPr lang="en-US" b="1" dirty="0"/>
        </a:p>
      </dgm:t>
    </dgm:pt>
    <dgm:pt modelId="{F0DFA025-87DD-4AEB-9767-A621A9AAE0F6}" type="parTrans" cxnId="{FB499573-EAB8-4394-BF80-DC6942557F39}">
      <dgm:prSet/>
      <dgm:spPr/>
      <dgm:t>
        <a:bodyPr/>
        <a:lstStyle/>
        <a:p>
          <a:endParaRPr lang="en-US"/>
        </a:p>
      </dgm:t>
    </dgm:pt>
    <dgm:pt modelId="{D9C9AFA9-AC6E-4D27-B12F-C6C47F98D68A}" type="sibTrans" cxnId="{FB499573-EAB8-4394-BF80-DC6942557F39}">
      <dgm:prSet/>
      <dgm:spPr/>
      <dgm:t>
        <a:bodyPr/>
        <a:lstStyle/>
        <a:p>
          <a:endParaRPr lang="en-US"/>
        </a:p>
      </dgm:t>
    </dgm:pt>
    <dgm:pt modelId="{09A20FF7-38C6-49B4-8A3E-77DD689B47E5}">
      <dgm:prSet phldrT="[Text]"/>
      <dgm:spPr/>
      <dgm:t>
        <a:bodyPr/>
        <a:lstStyle/>
        <a:p>
          <a:r>
            <a:rPr lang="en-AU" b="1" dirty="0"/>
            <a:t>Publish</a:t>
          </a:r>
          <a:endParaRPr lang="en-US" b="1" dirty="0"/>
        </a:p>
      </dgm:t>
    </dgm:pt>
    <dgm:pt modelId="{0874E57B-C595-406D-BB3E-E610204A4970}" type="parTrans" cxnId="{1DC4389D-3514-49DF-9941-2AB7027F54EC}">
      <dgm:prSet/>
      <dgm:spPr/>
      <dgm:t>
        <a:bodyPr/>
        <a:lstStyle/>
        <a:p>
          <a:endParaRPr lang="en-US"/>
        </a:p>
      </dgm:t>
    </dgm:pt>
    <dgm:pt modelId="{AE8D8545-C637-4DBE-8FA9-7EF53BB964F7}" type="sibTrans" cxnId="{1DC4389D-3514-49DF-9941-2AB7027F54EC}">
      <dgm:prSet/>
      <dgm:spPr/>
      <dgm:t>
        <a:bodyPr/>
        <a:lstStyle/>
        <a:p>
          <a:endParaRPr lang="en-US"/>
        </a:p>
      </dgm:t>
    </dgm:pt>
    <dgm:pt modelId="{6F618272-F838-44DC-85F2-AAEB450A7CD5}">
      <dgm:prSet phldrT="[Text]"/>
      <dgm:spPr/>
      <dgm:t>
        <a:bodyPr/>
        <a:lstStyle/>
        <a:p>
          <a:r>
            <a:rPr lang="en-AU" b="1" dirty="0"/>
            <a:t>Manage</a:t>
          </a:r>
          <a:endParaRPr lang="en-US" b="1" dirty="0"/>
        </a:p>
      </dgm:t>
    </dgm:pt>
    <dgm:pt modelId="{67A44EFC-2252-4A60-96F9-49CD167FA3B9}" type="parTrans" cxnId="{7CA7B3F3-5806-4579-9331-D304B93A2226}">
      <dgm:prSet/>
      <dgm:spPr/>
      <dgm:t>
        <a:bodyPr/>
        <a:lstStyle/>
        <a:p>
          <a:endParaRPr lang="en-US"/>
        </a:p>
      </dgm:t>
    </dgm:pt>
    <dgm:pt modelId="{9F42E26E-59C6-4CAF-807F-6795AC32B2CA}" type="sibTrans" cxnId="{7CA7B3F3-5806-4579-9331-D304B93A2226}">
      <dgm:prSet/>
      <dgm:spPr/>
      <dgm:t>
        <a:bodyPr/>
        <a:lstStyle/>
        <a:p>
          <a:endParaRPr lang="en-US"/>
        </a:p>
      </dgm:t>
    </dgm:pt>
    <dgm:pt modelId="{BD927442-1216-41D4-9B3A-4A0286785FE7}" type="pres">
      <dgm:prSet presAssocID="{FD66AAEB-4361-4593-B995-33A4C5FA89BC}" presName="cycle" presStyleCnt="0">
        <dgm:presLayoutVars>
          <dgm:dir/>
          <dgm:resizeHandles val="exact"/>
        </dgm:presLayoutVars>
      </dgm:prSet>
      <dgm:spPr/>
    </dgm:pt>
    <dgm:pt modelId="{EDBC7DC6-8FF1-471C-AA61-AC75854B27B2}" type="pres">
      <dgm:prSet presAssocID="{1D48728A-8B1F-4D36-B4B9-3BF302EED44B}" presName="node" presStyleLbl="node1" presStyleIdx="0" presStyleCnt="7">
        <dgm:presLayoutVars>
          <dgm:bulletEnabled val="1"/>
        </dgm:presLayoutVars>
      </dgm:prSet>
      <dgm:spPr/>
    </dgm:pt>
    <dgm:pt modelId="{63C070F2-D00A-4019-8093-5CBF3B12E825}" type="pres">
      <dgm:prSet presAssocID="{DD0C0D72-8E6D-48C3-91F3-04B99A5BD447}" presName="sibTrans" presStyleLbl="sibTrans2D1" presStyleIdx="0" presStyleCnt="7"/>
      <dgm:spPr/>
    </dgm:pt>
    <dgm:pt modelId="{B47A77DA-F4FE-4816-B822-6A0A90E8659F}" type="pres">
      <dgm:prSet presAssocID="{DD0C0D72-8E6D-48C3-91F3-04B99A5BD447}" presName="connectorText" presStyleLbl="sibTrans2D1" presStyleIdx="0" presStyleCnt="7"/>
      <dgm:spPr/>
    </dgm:pt>
    <dgm:pt modelId="{02015D70-A186-467D-A0A0-B6273FCC5A42}" type="pres">
      <dgm:prSet presAssocID="{25A7B9A2-83D0-4021-AE94-AA8A3064E25E}" presName="node" presStyleLbl="node1" presStyleIdx="1" presStyleCnt="7">
        <dgm:presLayoutVars>
          <dgm:bulletEnabled val="1"/>
        </dgm:presLayoutVars>
      </dgm:prSet>
      <dgm:spPr/>
    </dgm:pt>
    <dgm:pt modelId="{FE50399B-4514-46BD-BC24-7F82A186C91B}" type="pres">
      <dgm:prSet presAssocID="{C48B9F69-67AA-49F6-B81A-2AD7D8F10ABD}" presName="sibTrans" presStyleLbl="sibTrans2D1" presStyleIdx="1" presStyleCnt="7"/>
      <dgm:spPr/>
    </dgm:pt>
    <dgm:pt modelId="{E3EBF1E6-1C66-44FE-A472-5BE610C42D5B}" type="pres">
      <dgm:prSet presAssocID="{C48B9F69-67AA-49F6-B81A-2AD7D8F10ABD}" presName="connectorText" presStyleLbl="sibTrans2D1" presStyleIdx="1" presStyleCnt="7"/>
      <dgm:spPr/>
    </dgm:pt>
    <dgm:pt modelId="{C66309E1-D670-4EE5-AB5C-72066B83603D}" type="pres">
      <dgm:prSet presAssocID="{DD0E9FE4-95BE-4EBB-AD7A-46121A0486D2}" presName="node" presStyleLbl="node1" presStyleIdx="2" presStyleCnt="7">
        <dgm:presLayoutVars>
          <dgm:bulletEnabled val="1"/>
        </dgm:presLayoutVars>
      </dgm:prSet>
      <dgm:spPr/>
    </dgm:pt>
    <dgm:pt modelId="{0A5F841F-DDEF-4EEC-90BF-56E483E063F4}" type="pres">
      <dgm:prSet presAssocID="{F0FDFC68-CB2A-4E46-B4AC-332AE6D40A8B}" presName="sibTrans" presStyleLbl="sibTrans2D1" presStyleIdx="2" presStyleCnt="7"/>
      <dgm:spPr/>
    </dgm:pt>
    <dgm:pt modelId="{10F426A6-B111-4857-89B2-830B886749AD}" type="pres">
      <dgm:prSet presAssocID="{F0FDFC68-CB2A-4E46-B4AC-332AE6D40A8B}" presName="connectorText" presStyleLbl="sibTrans2D1" presStyleIdx="2" presStyleCnt="7"/>
      <dgm:spPr/>
    </dgm:pt>
    <dgm:pt modelId="{96A0FB63-97FD-4FFF-A2B3-0038FA749A30}" type="pres">
      <dgm:prSet presAssocID="{EE139830-F18D-430B-B10B-5BEEA57E0FBF}" presName="node" presStyleLbl="node1" presStyleIdx="3" presStyleCnt="7">
        <dgm:presLayoutVars>
          <dgm:bulletEnabled val="1"/>
        </dgm:presLayoutVars>
      </dgm:prSet>
      <dgm:spPr/>
    </dgm:pt>
    <dgm:pt modelId="{F7F19D13-5C17-4368-A57A-7216FD8059D0}" type="pres">
      <dgm:prSet presAssocID="{EE4CFF42-C6AF-473B-866F-FE856E7A56DF}" presName="sibTrans" presStyleLbl="sibTrans2D1" presStyleIdx="3" presStyleCnt="7"/>
      <dgm:spPr/>
    </dgm:pt>
    <dgm:pt modelId="{9F5BF6BA-9BAC-4C2C-AFBA-26B69D2B3225}" type="pres">
      <dgm:prSet presAssocID="{EE4CFF42-C6AF-473B-866F-FE856E7A56DF}" presName="connectorText" presStyleLbl="sibTrans2D1" presStyleIdx="3" presStyleCnt="7"/>
      <dgm:spPr/>
    </dgm:pt>
    <dgm:pt modelId="{7809DCCF-8956-491F-88D9-014D8672581B}" type="pres">
      <dgm:prSet presAssocID="{66D4D889-0550-4E3D-A88D-1BBE6A2CAFC7}" presName="node" presStyleLbl="node1" presStyleIdx="4" presStyleCnt="7">
        <dgm:presLayoutVars>
          <dgm:bulletEnabled val="1"/>
        </dgm:presLayoutVars>
      </dgm:prSet>
      <dgm:spPr/>
    </dgm:pt>
    <dgm:pt modelId="{9926A2D9-84F5-44E5-86BF-EEE5558A96C3}" type="pres">
      <dgm:prSet presAssocID="{D9C9AFA9-AC6E-4D27-B12F-C6C47F98D68A}" presName="sibTrans" presStyleLbl="sibTrans2D1" presStyleIdx="4" presStyleCnt="7"/>
      <dgm:spPr/>
    </dgm:pt>
    <dgm:pt modelId="{4E9AFE62-C75B-4AE1-9BC9-D5B1E43480EB}" type="pres">
      <dgm:prSet presAssocID="{D9C9AFA9-AC6E-4D27-B12F-C6C47F98D68A}" presName="connectorText" presStyleLbl="sibTrans2D1" presStyleIdx="4" presStyleCnt="7"/>
      <dgm:spPr/>
    </dgm:pt>
    <dgm:pt modelId="{C0A9E588-B2EE-4E5A-99E0-98C45E7A4319}" type="pres">
      <dgm:prSet presAssocID="{09A20FF7-38C6-49B4-8A3E-77DD689B47E5}" presName="node" presStyleLbl="node1" presStyleIdx="5" presStyleCnt="7">
        <dgm:presLayoutVars>
          <dgm:bulletEnabled val="1"/>
        </dgm:presLayoutVars>
      </dgm:prSet>
      <dgm:spPr/>
    </dgm:pt>
    <dgm:pt modelId="{79F09E8D-C5A0-4BF6-8538-D376391895C2}" type="pres">
      <dgm:prSet presAssocID="{AE8D8545-C637-4DBE-8FA9-7EF53BB964F7}" presName="sibTrans" presStyleLbl="sibTrans2D1" presStyleIdx="5" presStyleCnt="7"/>
      <dgm:spPr/>
    </dgm:pt>
    <dgm:pt modelId="{9EF99283-B4B8-4E74-81A7-C1703800807D}" type="pres">
      <dgm:prSet presAssocID="{AE8D8545-C637-4DBE-8FA9-7EF53BB964F7}" presName="connectorText" presStyleLbl="sibTrans2D1" presStyleIdx="5" presStyleCnt="7"/>
      <dgm:spPr/>
    </dgm:pt>
    <dgm:pt modelId="{02088D03-5B9A-4E56-B0BB-5E36E816E44B}" type="pres">
      <dgm:prSet presAssocID="{6F618272-F838-44DC-85F2-AAEB450A7CD5}" presName="node" presStyleLbl="node1" presStyleIdx="6" presStyleCnt="7">
        <dgm:presLayoutVars>
          <dgm:bulletEnabled val="1"/>
        </dgm:presLayoutVars>
      </dgm:prSet>
      <dgm:spPr/>
    </dgm:pt>
    <dgm:pt modelId="{8714ED64-085C-4533-B185-867233A1CE87}" type="pres">
      <dgm:prSet presAssocID="{9F42E26E-59C6-4CAF-807F-6795AC32B2CA}" presName="sibTrans" presStyleLbl="sibTrans2D1" presStyleIdx="6" presStyleCnt="7"/>
      <dgm:spPr/>
    </dgm:pt>
    <dgm:pt modelId="{1BBD4518-9FE8-47F3-9191-A39C9D40D9D1}" type="pres">
      <dgm:prSet presAssocID="{9F42E26E-59C6-4CAF-807F-6795AC32B2CA}" presName="connectorText" presStyleLbl="sibTrans2D1" presStyleIdx="6" presStyleCnt="7"/>
      <dgm:spPr/>
    </dgm:pt>
  </dgm:ptLst>
  <dgm:cxnLst>
    <dgm:cxn modelId="{9737F618-8F45-4496-A0A7-88A74384A59B}" type="presOf" srcId="{F0FDFC68-CB2A-4E46-B4AC-332AE6D40A8B}" destId="{10F426A6-B111-4857-89B2-830B886749AD}" srcOrd="1" destOrd="0" presId="urn:microsoft.com/office/officeart/2005/8/layout/cycle2"/>
    <dgm:cxn modelId="{8FD8391C-730D-4377-B59B-F47497264668}" type="presOf" srcId="{DD0C0D72-8E6D-48C3-91F3-04B99A5BD447}" destId="{B47A77DA-F4FE-4816-B822-6A0A90E8659F}" srcOrd="1" destOrd="0" presId="urn:microsoft.com/office/officeart/2005/8/layout/cycle2"/>
    <dgm:cxn modelId="{8580A226-1EBF-414D-8355-1F936F26F8BF}" type="presOf" srcId="{66D4D889-0550-4E3D-A88D-1BBE6A2CAFC7}" destId="{7809DCCF-8956-491F-88D9-014D8672581B}" srcOrd="0" destOrd="0" presId="urn:microsoft.com/office/officeart/2005/8/layout/cycle2"/>
    <dgm:cxn modelId="{813C3F30-6DFB-4EA5-B318-D3C65D699E0A}" type="presOf" srcId="{EE4CFF42-C6AF-473B-866F-FE856E7A56DF}" destId="{F7F19D13-5C17-4368-A57A-7216FD8059D0}" srcOrd="0" destOrd="0" presId="urn:microsoft.com/office/officeart/2005/8/layout/cycle2"/>
    <dgm:cxn modelId="{FC26CE35-344A-4DD4-86F3-7DA8E42E1B3F}" srcId="{FD66AAEB-4361-4593-B995-33A4C5FA89BC}" destId="{EE139830-F18D-430B-B10B-5BEEA57E0FBF}" srcOrd="3" destOrd="0" parTransId="{4942994C-9F2C-4D29-9E4B-4C8CBD5AC75C}" sibTransId="{EE4CFF42-C6AF-473B-866F-FE856E7A56DF}"/>
    <dgm:cxn modelId="{5A688A37-7F06-4A67-BB97-AEB58BBCBCAE}" type="presOf" srcId="{25A7B9A2-83D0-4021-AE94-AA8A3064E25E}" destId="{02015D70-A186-467D-A0A0-B6273FCC5A42}" srcOrd="0" destOrd="0" presId="urn:microsoft.com/office/officeart/2005/8/layout/cycle2"/>
    <dgm:cxn modelId="{DD15695D-243C-4BDD-87AC-D22C281C07A8}" type="presOf" srcId="{9F42E26E-59C6-4CAF-807F-6795AC32B2CA}" destId="{8714ED64-085C-4533-B185-867233A1CE87}" srcOrd="0" destOrd="0" presId="urn:microsoft.com/office/officeart/2005/8/layout/cycle2"/>
    <dgm:cxn modelId="{AC5B8560-DE90-41D7-8BC4-AC26197FDCB7}" type="presOf" srcId="{C48B9F69-67AA-49F6-B81A-2AD7D8F10ABD}" destId="{E3EBF1E6-1C66-44FE-A472-5BE610C42D5B}" srcOrd="1" destOrd="0" presId="urn:microsoft.com/office/officeart/2005/8/layout/cycle2"/>
    <dgm:cxn modelId="{6AB2C660-AF4C-4299-96F1-9530B237FFA6}" type="presOf" srcId="{DD0C0D72-8E6D-48C3-91F3-04B99A5BD447}" destId="{63C070F2-D00A-4019-8093-5CBF3B12E825}" srcOrd="0" destOrd="0" presId="urn:microsoft.com/office/officeart/2005/8/layout/cycle2"/>
    <dgm:cxn modelId="{6343A444-5659-4B72-8A3C-D7DE2D55D8C1}" srcId="{FD66AAEB-4361-4593-B995-33A4C5FA89BC}" destId="{DD0E9FE4-95BE-4EBB-AD7A-46121A0486D2}" srcOrd="2" destOrd="0" parTransId="{64056F23-EA14-4149-88FD-6930D301687D}" sibTransId="{F0FDFC68-CB2A-4E46-B4AC-332AE6D40A8B}"/>
    <dgm:cxn modelId="{979F3E72-B192-47D0-B834-BD72C9E0D8F5}" type="presOf" srcId="{D9C9AFA9-AC6E-4D27-B12F-C6C47F98D68A}" destId="{9926A2D9-84F5-44E5-86BF-EEE5558A96C3}" srcOrd="0" destOrd="0" presId="urn:microsoft.com/office/officeart/2005/8/layout/cycle2"/>
    <dgm:cxn modelId="{FB499573-EAB8-4394-BF80-DC6942557F39}" srcId="{FD66AAEB-4361-4593-B995-33A4C5FA89BC}" destId="{66D4D889-0550-4E3D-A88D-1BBE6A2CAFC7}" srcOrd="4" destOrd="0" parTransId="{F0DFA025-87DD-4AEB-9767-A621A9AAE0F6}" sibTransId="{D9C9AFA9-AC6E-4D27-B12F-C6C47F98D68A}"/>
    <dgm:cxn modelId="{22346980-37AA-42B5-B83E-3B41C17D4C01}" type="presOf" srcId="{9F42E26E-59C6-4CAF-807F-6795AC32B2CA}" destId="{1BBD4518-9FE8-47F3-9191-A39C9D40D9D1}" srcOrd="1" destOrd="0" presId="urn:microsoft.com/office/officeart/2005/8/layout/cycle2"/>
    <dgm:cxn modelId="{B04A5F94-10F4-4609-9D06-477640B3958F}" type="presOf" srcId="{EE139830-F18D-430B-B10B-5BEEA57E0FBF}" destId="{96A0FB63-97FD-4FFF-A2B3-0038FA749A30}" srcOrd="0" destOrd="0" presId="urn:microsoft.com/office/officeart/2005/8/layout/cycle2"/>
    <dgm:cxn modelId="{743E4F95-3F54-4AB6-8496-4510E1B4E79C}" type="presOf" srcId="{C48B9F69-67AA-49F6-B81A-2AD7D8F10ABD}" destId="{FE50399B-4514-46BD-BC24-7F82A186C91B}" srcOrd="0" destOrd="0" presId="urn:microsoft.com/office/officeart/2005/8/layout/cycle2"/>
    <dgm:cxn modelId="{5C4C709B-ACA8-4A03-AA91-B13E0AE8A47B}" type="presOf" srcId="{D9C9AFA9-AC6E-4D27-B12F-C6C47F98D68A}" destId="{4E9AFE62-C75B-4AE1-9BC9-D5B1E43480EB}" srcOrd="1" destOrd="0" presId="urn:microsoft.com/office/officeart/2005/8/layout/cycle2"/>
    <dgm:cxn modelId="{1DC4389D-3514-49DF-9941-2AB7027F54EC}" srcId="{FD66AAEB-4361-4593-B995-33A4C5FA89BC}" destId="{09A20FF7-38C6-49B4-8A3E-77DD689B47E5}" srcOrd="5" destOrd="0" parTransId="{0874E57B-C595-406D-BB3E-E610204A4970}" sibTransId="{AE8D8545-C637-4DBE-8FA9-7EF53BB964F7}"/>
    <dgm:cxn modelId="{73362FAB-2569-4D2C-9440-A27B34A78DA3}" type="presOf" srcId="{1D48728A-8B1F-4D36-B4B9-3BF302EED44B}" destId="{EDBC7DC6-8FF1-471C-AA61-AC75854B27B2}" srcOrd="0" destOrd="0" presId="urn:microsoft.com/office/officeart/2005/8/layout/cycle2"/>
    <dgm:cxn modelId="{AA86AEB6-39DA-4126-AE44-3E3686CD9F87}" srcId="{FD66AAEB-4361-4593-B995-33A4C5FA89BC}" destId="{25A7B9A2-83D0-4021-AE94-AA8A3064E25E}" srcOrd="1" destOrd="0" parTransId="{FC0491D4-B6E9-47D8-A5B6-0C04FA138CC4}" sibTransId="{C48B9F69-67AA-49F6-B81A-2AD7D8F10ABD}"/>
    <dgm:cxn modelId="{4FC25EC4-320C-4D68-8A31-136A7ABC30BC}" type="presOf" srcId="{EE4CFF42-C6AF-473B-866F-FE856E7A56DF}" destId="{9F5BF6BA-9BAC-4C2C-AFBA-26B69D2B3225}" srcOrd="1" destOrd="0" presId="urn:microsoft.com/office/officeart/2005/8/layout/cycle2"/>
    <dgm:cxn modelId="{893790C7-5955-4EE6-AC26-601DE5EC1ADA}" srcId="{FD66AAEB-4361-4593-B995-33A4C5FA89BC}" destId="{1D48728A-8B1F-4D36-B4B9-3BF302EED44B}" srcOrd="0" destOrd="0" parTransId="{F94C8CB2-B70B-4C59-83C6-CB6E19D8602B}" sibTransId="{DD0C0D72-8E6D-48C3-91F3-04B99A5BD447}"/>
    <dgm:cxn modelId="{93A221D0-0A5E-456B-9244-35F78016B740}" type="presOf" srcId="{AE8D8545-C637-4DBE-8FA9-7EF53BB964F7}" destId="{79F09E8D-C5A0-4BF6-8538-D376391895C2}" srcOrd="0" destOrd="0" presId="urn:microsoft.com/office/officeart/2005/8/layout/cycle2"/>
    <dgm:cxn modelId="{007992D2-3B46-452D-B444-9C22E0560C38}" type="presOf" srcId="{6F618272-F838-44DC-85F2-AAEB450A7CD5}" destId="{02088D03-5B9A-4E56-B0BB-5E36E816E44B}" srcOrd="0" destOrd="0" presId="urn:microsoft.com/office/officeart/2005/8/layout/cycle2"/>
    <dgm:cxn modelId="{36777ADB-9769-44EB-B06D-8CD5064D00AF}" type="presOf" srcId="{FD66AAEB-4361-4593-B995-33A4C5FA89BC}" destId="{BD927442-1216-41D4-9B3A-4A0286785FE7}" srcOrd="0" destOrd="0" presId="urn:microsoft.com/office/officeart/2005/8/layout/cycle2"/>
    <dgm:cxn modelId="{FE3C75DD-2899-4A7C-8BC1-90A597213D4E}" type="presOf" srcId="{AE8D8545-C637-4DBE-8FA9-7EF53BB964F7}" destId="{9EF99283-B4B8-4E74-81A7-C1703800807D}" srcOrd="1" destOrd="0" presId="urn:microsoft.com/office/officeart/2005/8/layout/cycle2"/>
    <dgm:cxn modelId="{7CA7B3F3-5806-4579-9331-D304B93A2226}" srcId="{FD66AAEB-4361-4593-B995-33A4C5FA89BC}" destId="{6F618272-F838-44DC-85F2-AAEB450A7CD5}" srcOrd="6" destOrd="0" parTransId="{67A44EFC-2252-4A60-96F9-49CD167FA3B9}" sibTransId="{9F42E26E-59C6-4CAF-807F-6795AC32B2CA}"/>
    <dgm:cxn modelId="{AACADFF3-62B4-4299-A97B-36C28AE36ADB}" type="presOf" srcId="{09A20FF7-38C6-49B4-8A3E-77DD689B47E5}" destId="{C0A9E588-B2EE-4E5A-99E0-98C45E7A4319}" srcOrd="0" destOrd="0" presId="urn:microsoft.com/office/officeart/2005/8/layout/cycle2"/>
    <dgm:cxn modelId="{E33907FD-4349-4CAC-A4E5-D2B397CB8628}" type="presOf" srcId="{DD0E9FE4-95BE-4EBB-AD7A-46121A0486D2}" destId="{C66309E1-D670-4EE5-AB5C-72066B83603D}" srcOrd="0" destOrd="0" presId="urn:microsoft.com/office/officeart/2005/8/layout/cycle2"/>
    <dgm:cxn modelId="{F5788EFF-2B11-4530-B2D6-919AFFF8B40C}" type="presOf" srcId="{F0FDFC68-CB2A-4E46-B4AC-332AE6D40A8B}" destId="{0A5F841F-DDEF-4EEC-90BF-56E483E063F4}" srcOrd="0" destOrd="0" presId="urn:microsoft.com/office/officeart/2005/8/layout/cycle2"/>
    <dgm:cxn modelId="{508D0EAA-9A25-4104-8DE9-E9F1E88B223F}" type="presParOf" srcId="{BD927442-1216-41D4-9B3A-4A0286785FE7}" destId="{EDBC7DC6-8FF1-471C-AA61-AC75854B27B2}" srcOrd="0" destOrd="0" presId="urn:microsoft.com/office/officeart/2005/8/layout/cycle2"/>
    <dgm:cxn modelId="{08EB0205-3EB2-4D31-83D7-C166A6D8BE0E}" type="presParOf" srcId="{BD927442-1216-41D4-9B3A-4A0286785FE7}" destId="{63C070F2-D00A-4019-8093-5CBF3B12E825}" srcOrd="1" destOrd="0" presId="urn:microsoft.com/office/officeart/2005/8/layout/cycle2"/>
    <dgm:cxn modelId="{95FC1E34-A8EF-4317-A2BF-221A8F457277}" type="presParOf" srcId="{63C070F2-D00A-4019-8093-5CBF3B12E825}" destId="{B47A77DA-F4FE-4816-B822-6A0A90E8659F}" srcOrd="0" destOrd="0" presId="urn:microsoft.com/office/officeart/2005/8/layout/cycle2"/>
    <dgm:cxn modelId="{A51C3638-C99C-4DA4-A0F7-982DF02395BF}" type="presParOf" srcId="{BD927442-1216-41D4-9B3A-4A0286785FE7}" destId="{02015D70-A186-467D-A0A0-B6273FCC5A42}" srcOrd="2" destOrd="0" presId="urn:microsoft.com/office/officeart/2005/8/layout/cycle2"/>
    <dgm:cxn modelId="{EB8867DE-6E07-4427-AFA7-D5A2D2C07A7E}" type="presParOf" srcId="{BD927442-1216-41D4-9B3A-4A0286785FE7}" destId="{FE50399B-4514-46BD-BC24-7F82A186C91B}" srcOrd="3" destOrd="0" presId="urn:microsoft.com/office/officeart/2005/8/layout/cycle2"/>
    <dgm:cxn modelId="{28504287-2419-4FEC-85CC-38B488E1D7A2}" type="presParOf" srcId="{FE50399B-4514-46BD-BC24-7F82A186C91B}" destId="{E3EBF1E6-1C66-44FE-A472-5BE610C42D5B}" srcOrd="0" destOrd="0" presId="urn:microsoft.com/office/officeart/2005/8/layout/cycle2"/>
    <dgm:cxn modelId="{554AE99B-98FD-4FC4-BBCA-409FA1E5FBDD}" type="presParOf" srcId="{BD927442-1216-41D4-9B3A-4A0286785FE7}" destId="{C66309E1-D670-4EE5-AB5C-72066B83603D}" srcOrd="4" destOrd="0" presId="urn:microsoft.com/office/officeart/2005/8/layout/cycle2"/>
    <dgm:cxn modelId="{0A7FFF3C-A590-4A51-87A1-1697693E5255}" type="presParOf" srcId="{BD927442-1216-41D4-9B3A-4A0286785FE7}" destId="{0A5F841F-DDEF-4EEC-90BF-56E483E063F4}" srcOrd="5" destOrd="0" presId="urn:microsoft.com/office/officeart/2005/8/layout/cycle2"/>
    <dgm:cxn modelId="{7B3F5AD0-30C9-492F-8162-166567158592}" type="presParOf" srcId="{0A5F841F-DDEF-4EEC-90BF-56E483E063F4}" destId="{10F426A6-B111-4857-89B2-830B886749AD}" srcOrd="0" destOrd="0" presId="urn:microsoft.com/office/officeart/2005/8/layout/cycle2"/>
    <dgm:cxn modelId="{B5CB2FA8-4D06-409D-A4F9-96E9F78696C5}" type="presParOf" srcId="{BD927442-1216-41D4-9B3A-4A0286785FE7}" destId="{96A0FB63-97FD-4FFF-A2B3-0038FA749A30}" srcOrd="6" destOrd="0" presId="urn:microsoft.com/office/officeart/2005/8/layout/cycle2"/>
    <dgm:cxn modelId="{D56079CF-B0B1-43D9-B3AA-049B1365E16F}" type="presParOf" srcId="{BD927442-1216-41D4-9B3A-4A0286785FE7}" destId="{F7F19D13-5C17-4368-A57A-7216FD8059D0}" srcOrd="7" destOrd="0" presId="urn:microsoft.com/office/officeart/2005/8/layout/cycle2"/>
    <dgm:cxn modelId="{F8962C01-5102-4916-BB66-2904A04F248E}" type="presParOf" srcId="{F7F19D13-5C17-4368-A57A-7216FD8059D0}" destId="{9F5BF6BA-9BAC-4C2C-AFBA-26B69D2B3225}" srcOrd="0" destOrd="0" presId="urn:microsoft.com/office/officeart/2005/8/layout/cycle2"/>
    <dgm:cxn modelId="{4663887B-0BFC-4B0E-B64F-9B5906735746}" type="presParOf" srcId="{BD927442-1216-41D4-9B3A-4A0286785FE7}" destId="{7809DCCF-8956-491F-88D9-014D8672581B}" srcOrd="8" destOrd="0" presId="urn:microsoft.com/office/officeart/2005/8/layout/cycle2"/>
    <dgm:cxn modelId="{77C0A1C1-1800-4A81-870C-AC72B05568BB}" type="presParOf" srcId="{BD927442-1216-41D4-9B3A-4A0286785FE7}" destId="{9926A2D9-84F5-44E5-86BF-EEE5558A96C3}" srcOrd="9" destOrd="0" presId="urn:microsoft.com/office/officeart/2005/8/layout/cycle2"/>
    <dgm:cxn modelId="{126A52F0-6FAB-474E-A652-D858693EB9DA}" type="presParOf" srcId="{9926A2D9-84F5-44E5-86BF-EEE5558A96C3}" destId="{4E9AFE62-C75B-4AE1-9BC9-D5B1E43480EB}" srcOrd="0" destOrd="0" presId="urn:microsoft.com/office/officeart/2005/8/layout/cycle2"/>
    <dgm:cxn modelId="{CCAE5E51-001B-4220-8525-2D845D7D1821}" type="presParOf" srcId="{BD927442-1216-41D4-9B3A-4A0286785FE7}" destId="{C0A9E588-B2EE-4E5A-99E0-98C45E7A4319}" srcOrd="10" destOrd="0" presId="urn:microsoft.com/office/officeart/2005/8/layout/cycle2"/>
    <dgm:cxn modelId="{9A8AE463-D30D-497B-8F37-8F46DB26AF54}" type="presParOf" srcId="{BD927442-1216-41D4-9B3A-4A0286785FE7}" destId="{79F09E8D-C5A0-4BF6-8538-D376391895C2}" srcOrd="11" destOrd="0" presId="urn:microsoft.com/office/officeart/2005/8/layout/cycle2"/>
    <dgm:cxn modelId="{BD11BCDB-9E54-43F8-A07C-C1A2BDBB1D9C}" type="presParOf" srcId="{79F09E8D-C5A0-4BF6-8538-D376391895C2}" destId="{9EF99283-B4B8-4E74-81A7-C1703800807D}" srcOrd="0" destOrd="0" presId="urn:microsoft.com/office/officeart/2005/8/layout/cycle2"/>
    <dgm:cxn modelId="{E034CC83-0506-4725-8323-623E7738A205}" type="presParOf" srcId="{BD927442-1216-41D4-9B3A-4A0286785FE7}" destId="{02088D03-5B9A-4E56-B0BB-5E36E816E44B}" srcOrd="12" destOrd="0" presId="urn:microsoft.com/office/officeart/2005/8/layout/cycle2"/>
    <dgm:cxn modelId="{E28381E4-6799-42F3-B927-6B367F56AAF3}" type="presParOf" srcId="{BD927442-1216-41D4-9B3A-4A0286785FE7}" destId="{8714ED64-085C-4533-B185-867233A1CE87}" srcOrd="13" destOrd="0" presId="urn:microsoft.com/office/officeart/2005/8/layout/cycle2"/>
    <dgm:cxn modelId="{6A10F7B2-7806-4EDC-AE0F-DB8D6ED6F271}" type="presParOf" srcId="{8714ED64-085C-4533-B185-867233A1CE87}" destId="{1BBD4518-9FE8-47F3-9191-A39C9D40D9D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7DC6-8FF1-471C-AA61-AC75854B27B2}">
      <dsp:nvSpPr>
        <dsp:cNvPr id="0" name=""/>
        <dsp:cNvSpPr/>
      </dsp:nvSpPr>
      <dsp:spPr>
        <a:xfrm>
          <a:off x="5634478" y="138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Define Objective</a:t>
          </a:r>
          <a:endParaRPr lang="en-US" sz="1400" b="1" kern="1200" dirty="0"/>
        </a:p>
      </dsp:txBody>
      <dsp:txXfrm>
        <a:off x="5805199" y="172104"/>
        <a:ext cx="824312" cy="824312"/>
      </dsp:txXfrm>
    </dsp:sp>
    <dsp:sp modelId="{63C070F2-D00A-4019-8093-5CBF3B12E825}">
      <dsp:nvSpPr>
        <dsp:cNvPr id="0" name=""/>
        <dsp:cNvSpPr/>
      </dsp:nvSpPr>
      <dsp:spPr>
        <a:xfrm rot="1542857">
          <a:off x="6842800" y="763163"/>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847391" y="821735"/>
        <a:ext cx="216363" cy="236066"/>
      </dsp:txXfrm>
    </dsp:sp>
    <dsp:sp modelId="{02015D70-A186-467D-A0A0-B6273FCC5A42}">
      <dsp:nvSpPr>
        <dsp:cNvPr id="0" name=""/>
        <dsp:cNvSpPr/>
      </dsp:nvSpPr>
      <dsp:spPr>
        <a:xfrm>
          <a:off x="7210221" y="760221"/>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Collect Data</a:t>
          </a:r>
          <a:endParaRPr lang="en-US" sz="1400" b="1" kern="1200" dirty="0"/>
        </a:p>
      </dsp:txBody>
      <dsp:txXfrm>
        <a:off x="7380942" y="930942"/>
        <a:ext cx="824312" cy="824312"/>
      </dsp:txXfrm>
    </dsp:sp>
    <dsp:sp modelId="{FE50399B-4514-46BD-BC24-7F82A186C91B}">
      <dsp:nvSpPr>
        <dsp:cNvPr id="0" name=""/>
        <dsp:cNvSpPr/>
      </dsp:nvSpPr>
      <dsp:spPr>
        <a:xfrm rot="4628571">
          <a:off x="7831195" y="1990395"/>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67242" y="2023882"/>
        <a:ext cx="216363" cy="236066"/>
      </dsp:txXfrm>
    </dsp:sp>
    <dsp:sp modelId="{C66309E1-D670-4EE5-AB5C-72066B83603D}">
      <dsp:nvSpPr>
        <dsp:cNvPr id="0" name=""/>
        <dsp:cNvSpPr/>
      </dsp:nvSpPr>
      <dsp:spPr>
        <a:xfrm>
          <a:off x="7599397" y="2465314"/>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Prepare Data</a:t>
          </a:r>
          <a:endParaRPr lang="en-US" sz="1400" b="1" kern="1200" dirty="0"/>
        </a:p>
      </dsp:txBody>
      <dsp:txXfrm>
        <a:off x="7770118" y="2636035"/>
        <a:ext cx="824312" cy="824312"/>
      </dsp:txXfrm>
    </dsp:sp>
    <dsp:sp modelId="{0A5F841F-DDEF-4EEC-90BF-56E483E063F4}">
      <dsp:nvSpPr>
        <dsp:cNvPr id="0" name=""/>
        <dsp:cNvSpPr/>
      </dsp:nvSpPr>
      <dsp:spPr>
        <a:xfrm rot="7714286">
          <a:off x="7487960" y="3528320"/>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563231" y="3570760"/>
        <a:ext cx="216363" cy="236066"/>
      </dsp:txXfrm>
    </dsp:sp>
    <dsp:sp modelId="{96A0FB63-97FD-4FFF-A2B3-0038FA749A30}">
      <dsp:nvSpPr>
        <dsp:cNvPr id="0" name=""/>
        <dsp:cNvSpPr/>
      </dsp:nvSpPr>
      <dsp:spPr>
        <a:xfrm>
          <a:off x="6508949" y="383269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Train Models</a:t>
          </a:r>
          <a:endParaRPr lang="en-US" sz="1400" b="1" kern="1200" dirty="0"/>
        </a:p>
      </dsp:txBody>
      <dsp:txXfrm>
        <a:off x="6679670" y="4003414"/>
        <a:ext cx="824312" cy="824312"/>
      </dsp:txXfrm>
    </dsp:sp>
    <dsp:sp modelId="{F7F19D13-5C17-4368-A57A-7216FD8059D0}">
      <dsp:nvSpPr>
        <dsp:cNvPr id="0" name=""/>
        <dsp:cNvSpPr/>
      </dsp:nvSpPr>
      <dsp:spPr>
        <a:xfrm rot="10800000">
          <a:off x="6071558" y="4218849"/>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164285" y="4297537"/>
        <a:ext cx="216363" cy="236066"/>
      </dsp:txXfrm>
    </dsp:sp>
    <dsp:sp modelId="{7809DCCF-8956-491F-88D9-014D8672581B}">
      <dsp:nvSpPr>
        <dsp:cNvPr id="0" name=""/>
        <dsp:cNvSpPr/>
      </dsp:nvSpPr>
      <dsp:spPr>
        <a:xfrm>
          <a:off x="4760006" y="3832693"/>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Evaluate Models</a:t>
          </a:r>
          <a:endParaRPr lang="en-US" sz="1400" b="1" kern="1200" dirty="0"/>
        </a:p>
      </dsp:txBody>
      <dsp:txXfrm>
        <a:off x="4930727" y="4003414"/>
        <a:ext cx="824312" cy="824312"/>
      </dsp:txXfrm>
    </dsp:sp>
    <dsp:sp modelId="{9926A2D9-84F5-44E5-86BF-EEE5558A96C3}">
      <dsp:nvSpPr>
        <dsp:cNvPr id="0" name=""/>
        <dsp:cNvSpPr/>
      </dsp:nvSpPr>
      <dsp:spPr>
        <a:xfrm rot="13885714">
          <a:off x="4648569" y="3541999"/>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23840" y="3656935"/>
        <a:ext cx="216363" cy="236066"/>
      </dsp:txXfrm>
    </dsp:sp>
    <dsp:sp modelId="{C0A9E588-B2EE-4E5A-99E0-98C45E7A4319}">
      <dsp:nvSpPr>
        <dsp:cNvPr id="0" name=""/>
        <dsp:cNvSpPr/>
      </dsp:nvSpPr>
      <dsp:spPr>
        <a:xfrm>
          <a:off x="3669558" y="2465314"/>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Publish</a:t>
          </a:r>
          <a:endParaRPr lang="en-US" sz="1400" b="1" kern="1200" dirty="0"/>
        </a:p>
      </dsp:txBody>
      <dsp:txXfrm>
        <a:off x="3840279" y="2636035"/>
        <a:ext cx="824312" cy="824312"/>
      </dsp:txXfrm>
    </dsp:sp>
    <dsp:sp modelId="{79F09E8D-C5A0-4BF6-8538-D376391895C2}">
      <dsp:nvSpPr>
        <dsp:cNvPr id="0" name=""/>
        <dsp:cNvSpPr/>
      </dsp:nvSpPr>
      <dsp:spPr>
        <a:xfrm rot="16971429">
          <a:off x="4290532" y="2007452"/>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326579" y="2131341"/>
        <a:ext cx="216363" cy="236066"/>
      </dsp:txXfrm>
    </dsp:sp>
    <dsp:sp modelId="{02088D03-5B9A-4E56-B0BB-5E36E816E44B}">
      <dsp:nvSpPr>
        <dsp:cNvPr id="0" name=""/>
        <dsp:cNvSpPr/>
      </dsp:nvSpPr>
      <dsp:spPr>
        <a:xfrm>
          <a:off x="4058735" y="760221"/>
          <a:ext cx="1165754" cy="1165754"/>
        </a:xfrm>
        <a:prstGeom prst="ellipse">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b="1" kern="1200" dirty="0"/>
            <a:t>Manage</a:t>
          </a:r>
          <a:endParaRPr lang="en-US" sz="1400" b="1" kern="1200" dirty="0"/>
        </a:p>
      </dsp:txBody>
      <dsp:txXfrm>
        <a:off x="4229456" y="930942"/>
        <a:ext cx="824312" cy="824312"/>
      </dsp:txXfrm>
    </dsp:sp>
    <dsp:sp modelId="{8714ED64-085C-4533-B185-867233A1CE87}">
      <dsp:nvSpPr>
        <dsp:cNvPr id="0" name=""/>
        <dsp:cNvSpPr/>
      </dsp:nvSpPr>
      <dsp:spPr>
        <a:xfrm rot="20057143">
          <a:off x="5267057" y="770754"/>
          <a:ext cx="309090" cy="3934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71648" y="869558"/>
        <a:ext cx="216363" cy="2360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12/13/2019</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12/13/2019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936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90481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12/13/2019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2696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2291127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15</a:t>
            </a:fld>
            <a:endParaRPr lang="en-US"/>
          </a:p>
        </p:txBody>
      </p:sp>
    </p:spTree>
    <p:extLst>
      <p:ext uri="{BB962C8B-B14F-4D97-AF65-F5344CB8AC3E}">
        <p14:creationId xmlns:p14="http://schemas.microsoft.com/office/powerpoint/2010/main" val="207055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197051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use accent color,</a:t>
            </a:r>
            <a:r>
              <a:rPr lang="en-US" baseline="0" dirty="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17</a:t>
            </a:fld>
            <a:endParaRPr lang="en-US"/>
          </a:p>
        </p:txBody>
      </p:sp>
    </p:spTree>
    <p:extLst>
      <p:ext uri="{BB962C8B-B14F-4D97-AF65-F5344CB8AC3E}">
        <p14:creationId xmlns:p14="http://schemas.microsoft.com/office/powerpoint/2010/main" val="69646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use accent color,</a:t>
            </a:r>
            <a:r>
              <a:rPr lang="en-US" baseline="0" dirty="0"/>
              <a:t> case study.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941260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to use ML API published on Azure </a:t>
            </a:r>
            <a:r>
              <a:rPr lang="en-US" dirty="0" err="1"/>
              <a:t>Datamarket</a:t>
            </a:r>
            <a:r>
              <a:rPr lang="en-US" baseline="0" dirty="0"/>
              <a:t> place. A showcase of production ML solution in action (This can be used i.e. in shopping websites to see user reviews about a product etc.)</a:t>
            </a:r>
            <a:endParaRPr lang="en-US" dirty="0"/>
          </a:p>
          <a:p>
            <a:endParaRPr lang="en-US" dirty="0"/>
          </a:p>
          <a:p>
            <a:r>
              <a:rPr lang="en-US" dirty="0"/>
              <a:t>Test 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19</a:t>
            </a:fld>
            <a:endParaRPr lang="en-US"/>
          </a:p>
        </p:txBody>
      </p:sp>
    </p:spTree>
    <p:extLst>
      <p:ext uri="{BB962C8B-B14F-4D97-AF65-F5344CB8AC3E}">
        <p14:creationId xmlns:p14="http://schemas.microsoft.com/office/powerpoint/2010/main" val="2508847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51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22</a:t>
            </a:fld>
            <a:endParaRPr lang="en-US"/>
          </a:p>
        </p:txBody>
      </p:sp>
    </p:spTree>
    <p:extLst>
      <p:ext uri="{BB962C8B-B14F-4D97-AF65-F5344CB8AC3E}">
        <p14:creationId xmlns:p14="http://schemas.microsoft.com/office/powerpoint/2010/main" val="179110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100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23</a:t>
            </a:fld>
            <a:endParaRPr lang="en-US"/>
          </a:p>
        </p:txBody>
      </p:sp>
    </p:spTree>
    <p:extLst>
      <p:ext uri="{BB962C8B-B14F-4D97-AF65-F5344CB8AC3E}">
        <p14:creationId xmlns:p14="http://schemas.microsoft.com/office/powerpoint/2010/main" val="336703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48897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FEATURES AND LABELS</a:t>
            </a:r>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3702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3221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54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640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6911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771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74117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78116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2212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88476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346B2-E8EF-43C1-9AB2-48101FFD6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858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326722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12/13/2019 11:30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804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1987056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45598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1763" y="892175"/>
            <a:ext cx="3148012" cy="17700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9FCA1D-AA2A-4705-867E-49957202E0F5}" type="datetime1">
              <a:rPr lang="en-US" smtClean="0"/>
              <a:t>12/13/2019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5104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FBE033A-CA85-42BF-8543-9F803D3CFAF1}" type="slidenum">
              <a:rPr lang="nl-NL" smtClean="0"/>
              <a:t>43</a:t>
            </a:fld>
            <a:endParaRPr lang="nl-NL"/>
          </a:p>
        </p:txBody>
      </p:sp>
    </p:spTree>
    <p:extLst>
      <p:ext uri="{BB962C8B-B14F-4D97-AF65-F5344CB8AC3E}">
        <p14:creationId xmlns:p14="http://schemas.microsoft.com/office/powerpoint/2010/main" val="1843745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1763" y="892175"/>
            <a:ext cx="3148012" cy="17700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6618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9FCA1D-AA2A-4705-867E-49957202E0F5}" type="datetime1">
              <a:rPr lang="en-US" smtClean="0"/>
              <a:t>12/13/2019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224639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74291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12/13/2019 11:30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246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FBE033A-CA85-42BF-8543-9F803D3CFAF1}" type="slidenum">
              <a:rPr lang="nl-NL" smtClean="0"/>
              <a:t>46</a:t>
            </a:fld>
            <a:endParaRPr lang="nl-NL"/>
          </a:p>
        </p:txBody>
      </p:sp>
    </p:spTree>
    <p:extLst>
      <p:ext uri="{BB962C8B-B14F-4D97-AF65-F5344CB8AC3E}">
        <p14:creationId xmlns:p14="http://schemas.microsoft.com/office/powerpoint/2010/main" val="1897671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949267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657480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SV 1 – Trapos </a:t>
            </a:r>
            <a:r>
              <a:rPr lang="pt-BR"/>
              <a:t>à riqueza</a:t>
            </a:r>
            <a:endParaRPr lang="pt-BR" dirty="0"/>
          </a:p>
          <a:p>
            <a:r>
              <a:rPr lang="pt-BR" dirty="0"/>
              <a:t>SV 2 - Tragédia</a:t>
            </a:r>
          </a:p>
          <a:p>
            <a:r>
              <a:rPr lang="pt-BR" dirty="0"/>
              <a:t>SV 3 – Homem no Buraco – Sherlock Holmes</a:t>
            </a:r>
          </a:p>
          <a:p>
            <a:r>
              <a:rPr lang="pt-BR" dirty="0"/>
              <a:t>SV 1 inferior – </a:t>
            </a:r>
            <a:r>
              <a:rPr lang="pt-BR" dirty="0" err="1"/>
              <a:t>Ícaro</a:t>
            </a:r>
            <a:endParaRPr lang="pt-BR" dirty="0"/>
          </a:p>
          <a:p>
            <a:r>
              <a:rPr lang="pt-BR" dirty="0"/>
              <a:t>SV 2 Inferior – Cinderela</a:t>
            </a:r>
          </a:p>
          <a:p>
            <a:r>
              <a:rPr lang="pt-BR" dirty="0"/>
              <a:t>SV 3 Inferior – Édipo - Frankenstein</a:t>
            </a:r>
            <a:endParaRPr lang="en-US" dirty="0"/>
          </a:p>
        </p:txBody>
      </p:sp>
      <p:sp>
        <p:nvSpPr>
          <p:cNvPr id="4" name="Espaço Reservado para Número de Slide 3"/>
          <p:cNvSpPr>
            <a:spLocks noGrp="1"/>
          </p:cNvSpPr>
          <p:nvPr>
            <p:ph type="sldNum" sz="quarter" idx="10"/>
          </p:nvPr>
        </p:nvSpPr>
        <p:spPr/>
        <p:txBody>
          <a:bodyPr/>
          <a:lstStyle/>
          <a:p>
            <a:fld id="{D2BAB66F-D30C-4900-9BE3-234E69586FC6}" type="slidenum">
              <a:rPr lang="en-US" smtClean="0"/>
              <a:t>49</a:t>
            </a:fld>
            <a:endParaRPr lang="en-US"/>
          </a:p>
        </p:txBody>
      </p:sp>
    </p:spTree>
    <p:extLst>
      <p:ext uri="{BB962C8B-B14F-4D97-AF65-F5344CB8AC3E}">
        <p14:creationId xmlns:p14="http://schemas.microsoft.com/office/powerpoint/2010/main" val="1073893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12/13/2019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8155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59105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848514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071926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784741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60574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Andrew Yan-</a:t>
            </a:r>
            <a:r>
              <a:rPr lang="en-US" sz="900" b="0" i="0" kern="1200" dirty="0" err="1">
                <a:solidFill>
                  <a:schemeClr val="tx1"/>
                </a:solidFill>
                <a:effectLst/>
                <a:latin typeface="Segoe UI Light" pitchFamily="34" charset="0"/>
                <a:ea typeface="+mn-ea"/>
                <a:cs typeface="+mn-cs"/>
              </a:rPr>
              <a:t>Tak</a:t>
            </a:r>
            <a:r>
              <a:rPr lang="en-US" sz="900" b="0" i="0" kern="1200" dirty="0">
                <a:solidFill>
                  <a:schemeClr val="tx1"/>
                </a:solidFill>
                <a:effectLst/>
                <a:latin typeface="Segoe UI Light" pitchFamily="34" charset="0"/>
                <a:ea typeface="+mn-ea"/>
                <a:cs typeface="+mn-cs"/>
              </a:rPr>
              <a:t> Ng is Chief Scientist at</a:t>
            </a:r>
            <a:r>
              <a:rPr lang="en-US" sz="900" b="0" i="0" kern="1200" baseline="0" dirty="0">
                <a:solidFill>
                  <a:schemeClr val="tx1"/>
                </a:solidFill>
                <a:effectLst/>
                <a:latin typeface="Segoe UI Light" pitchFamily="34" charset="0"/>
                <a:ea typeface="+mn-ea"/>
                <a:cs typeface="+mn-cs"/>
              </a:rPr>
              <a:t> Baidu Research</a:t>
            </a:r>
            <a:r>
              <a:rPr lang="en-US" sz="900" b="0" i="0" kern="1200" dirty="0">
                <a:solidFill>
                  <a:schemeClr val="tx1"/>
                </a:solidFill>
                <a:effectLst/>
                <a:latin typeface="Segoe UI Light" pitchFamily="34" charset="0"/>
                <a:ea typeface="+mn-ea"/>
                <a:cs typeface="+mn-cs"/>
              </a:rPr>
              <a:t> in Silicon Valley.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12/13/2019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36095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Rodapé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Espaço Reservado para Data 4"/>
          <p:cNvSpPr>
            <a:spLocks noGrp="1"/>
          </p:cNvSpPr>
          <p:nvPr>
            <p:ph type="dt" idx="11"/>
          </p:nvPr>
        </p:nvSpPr>
        <p:spPr/>
        <p:txBody>
          <a:bodyPr/>
          <a:lstStyle/>
          <a:p>
            <a:fld id="{E74353ED-ACB2-44BF-A903-985B0AF962B7}" type="datetime1">
              <a:rPr lang="en-US" smtClean="0"/>
              <a:t>12/13/2019</a:t>
            </a:fld>
            <a:endParaRPr lang="en-US" dirty="0"/>
          </a:p>
        </p:txBody>
      </p:sp>
      <p:sp>
        <p:nvSpPr>
          <p:cNvPr id="6" name="Espaço Reservado para Número de Slide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39233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12/13/2019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pPr lvl="1"/>
            <a:r>
              <a:rPr lang="en-US" dirty="0"/>
              <a:t>Types of Machine Learning: Supervised, Unsupervised, Reinforcement (</a:t>
            </a:r>
            <a:r>
              <a:rPr lang="en-US" dirty="0" err="1"/>
              <a:t>Apprentissage</a:t>
            </a:r>
            <a:r>
              <a:rPr lang="en-US" dirty="0"/>
              <a:t> </a:t>
            </a:r>
            <a:r>
              <a:rPr lang="en-US" dirty="0" err="1"/>
              <a:t>Supervisé</a:t>
            </a:r>
            <a:r>
              <a:rPr lang="en-US" dirty="0"/>
              <a:t>,  </a:t>
            </a:r>
            <a:r>
              <a:rPr lang="en-US" dirty="0" err="1"/>
              <a:t>Apprentissage</a:t>
            </a:r>
            <a:r>
              <a:rPr lang="en-US" dirty="0"/>
              <a:t> Non </a:t>
            </a:r>
            <a:r>
              <a:rPr lang="en-US" dirty="0" err="1"/>
              <a:t>Supervisé</a:t>
            </a:r>
            <a:r>
              <a:rPr lang="en-US" dirty="0"/>
              <a:t>, </a:t>
            </a:r>
            <a:r>
              <a:rPr lang="en-US" dirty="0" err="1"/>
              <a:t>Apprentissage</a:t>
            </a:r>
            <a:r>
              <a:rPr lang="en-US" dirty="0"/>
              <a:t> de </a:t>
            </a:r>
            <a:r>
              <a:rPr lang="en-US" dirty="0" err="1"/>
              <a:t>Reenforcement</a:t>
            </a:r>
            <a:r>
              <a:rPr lang="en-US" dirty="0"/>
              <a: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794615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decade,</a:t>
            </a:r>
            <a:r>
              <a:rPr lang="en-US" baseline="0" dirty="0"/>
              <a:t> </a:t>
            </a:r>
            <a:r>
              <a:rPr lang="en-US" dirty="0"/>
              <a:t>Microsoft is using ML in its services.</a:t>
            </a:r>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95644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1950 – Alan Turing</a:t>
            </a:r>
          </a:p>
          <a:p>
            <a:pPr marL="171450" indent="-171450">
              <a:buFont typeface="Arial" panose="020B0604020202020204" pitchFamily="34" charset="0"/>
              <a:buChar char="•"/>
            </a:pPr>
            <a:r>
              <a:rPr lang="pt-BR" dirty="0"/>
              <a:t>1956 - </a:t>
            </a:r>
            <a:r>
              <a:rPr lang="pt-BR" dirty="0" err="1"/>
              <a:t>Dartmouth</a:t>
            </a:r>
            <a:r>
              <a:rPr lang="pt-BR" dirty="0"/>
              <a:t> </a:t>
            </a:r>
            <a:r>
              <a:rPr lang="en-US" sz="900" b="0" i="0" u="none" strike="noStrike" kern="1200" dirty="0">
                <a:solidFill>
                  <a:schemeClr val="tx1"/>
                </a:solidFill>
                <a:effectLst/>
                <a:latin typeface="Segoe UI Light" pitchFamily="34" charset="0"/>
                <a:ea typeface="+mn-ea"/>
                <a:cs typeface="+mn-cs"/>
              </a:rPr>
              <a:t>Allen Newell, Herbert Simon</a:t>
            </a:r>
            <a:r>
              <a:rPr lang="pt-BR" dirty="0"/>
              <a:t>-&gt; </a:t>
            </a:r>
            <a:r>
              <a:rPr lang="pt-BR" dirty="0" err="1"/>
              <a:t>Logic</a:t>
            </a:r>
            <a:r>
              <a:rPr lang="pt-BR" dirty="0"/>
              <a:t> </a:t>
            </a:r>
            <a:r>
              <a:rPr lang="pt-BR" dirty="0" err="1"/>
              <a:t>Theorist</a:t>
            </a:r>
            <a:endParaRPr lang="pt-BR" dirty="0"/>
          </a:p>
          <a:p>
            <a:pPr marL="171450" indent="-171450">
              <a:buFont typeface="Arial" panose="020B0604020202020204" pitchFamily="34" charset="0"/>
              <a:buChar char="•"/>
            </a:pPr>
            <a:r>
              <a:rPr lang="pt-BR" dirty="0"/>
              <a:t>1957 - General </a:t>
            </a:r>
            <a:r>
              <a:rPr lang="pt-BR" dirty="0" err="1"/>
              <a:t>Problem</a:t>
            </a:r>
            <a:r>
              <a:rPr lang="pt-BR" dirty="0"/>
              <a:t> Solver</a:t>
            </a:r>
          </a:p>
          <a:p>
            <a:pPr marL="171450" indent="-171450">
              <a:buFont typeface="Arial" panose="020B0604020202020204" pitchFamily="34" charset="0"/>
              <a:buChar char="•"/>
            </a:pPr>
            <a:r>
              <a:rPr lang="pt-BR" dirty="0"/>
              <a:t>1982 – </a:t>
            </a:r>
            <a:r>
              <a:rPr lang="pt-BR" dirty="0" err="1"/>
              <a:t>Machine</a:t>
            </a:r>
            <a:r>
              <a:rPr lang="pt-BR" dirty="0"/>
              <a:t> Learning se mista</a:t>
            </a:r>
            <a:endParaRPr lang="en-US"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9E5930-948B-4DBB-AD4A-CD43D052D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186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1989 – Evolver – Primeiro software para </a:t>
            </a:r>
            <a:r>
              <a:rPr lang="pt-BR" dirty="0" err="1"/>
              <a:t>pc</a:t>
            </a:r>
            <a:r>
              <a:rPr lang="pt-BR" dirty="0"/>
              <a:t> com algoritmos genéricos</a:t>
            </a:r>
          </a:p>
          <a:p>
            <a:pPr marL="171450" indent="-171450">
              <a:buFont typeface="Arial" panose="020B0604020202020204" pitchFamily="34" charset="0"/>
              <a:buChar char="•"/>
            </a:pPr>
            <a:r>
              <a:rPr lang="pt-BR" dirty="0"/>
              <a:t>2000 – Igor </a:t>
            </a:r>
            <a:r>
              <a:rPr lang="pt-BR" dirty="0" err="1"/>
              <a:t>Aizenberg</a:t>
            </a:r>
            <a:r>
              <a:rPr lang="pt-BR" dirty="0"/>
              <a:t> falou a primeira vez a palavra  quando falava sobre Artificial Neural Networks (</a:t>
            </a:r>
            <a:r>
              <a:rPr lang="pt-BR" dirty="0" err="1"/>
              <a:t>ANNs</a:t>
            </a:r>
            <a:r>
              <a:rPr lang="pt-BR" dirty="0"/>
              <a:t>)</a:t>
            </a:r>
          </a:p>
          <a:p>
            <a:pPr marL="171450" indent="-171450">
              <a:buFont typeface="Arial" panose="020B0604020202020204" pitchFamily="34" charset="0"/>
              <a:buChar char="•"/>
            </a:pPr>
            <a:r>
              <a:rPr lang="pt-BR" dirty="0"/>
              <a:t>2009 - </a:t>
            </a:r>
            <a:r>
              <a:rPr lang="pt-BR" dirty="0" err="1"/>
              <a:t>ImageNet</a:t>
            </a:r>
            <a:endParaRPr lang="pt-BR" dirty="0"/>
          </a:p>
          <a:p>
            <a:pPr marL="171450" indent="-171450">
              <a:buFont typeface="Arial" panose="020B0604020202020204" pitchFamily="34" charset="0"/>
              <a:buChar char="•"/>
            </a:pPr>
            <a:r>
              <a:rPr lang="pt-BR" dirty="0"/>
              <a:t>2010 - Aprendizado Supervisionado</a:t>
            </a:r>
          </a:p>
          <a:p>
            <a:pPr marL="388712" lvl="1" indent="-171450">
              <a:buFont typeface="Arial" panose="020B0604020202020204" pitchFamily="34" charset="0"/>
              <a:buChar char="•"/>
            </a:pPr>
            <a:r>
              <a:rPr lang="pt-BR" dirty="0"/>
              <a:t>Aprendizado Não-Supervisionado</a:t>
            </a:r>
          </a:p>
          <a:p>
            <a:pPr marL="388712" lvl="1" indent="-171450">
              <a:buFont typeface="Arial" panose="020B0604020202020204" pitchFamily="34" charset="0"/>
              <a:buChar char="•"/>
            </a:pPr>
            <a:r>
              <a:rPr lang="pt-BR" dirty="0"/>
              <a:t>Aprendizado por Recompensa</a:t>
            </a:r>
            <a:endParaRPr lang="en-US" dirty="0"/>
          </a:p>
          <a:p>
            <a:endParaRPr lang="en-US"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9E5930-948B-4DBB-AD4A-CD43D052D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219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5" Type="http://schemas.openxmlformats.org/officeDocument/2006/relationships/image" Target="../media/image4.png"/><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9776" y="1144706"/>
            <a:ext cx="11749878" cy="2435131"/>
          </a:xfrm>
        </p:spPr>
        <p:txBody>
          <a:bodyPr anchor="b"/>
          <a:lstStyle>
            <a:lvl1pPr algn="ctr">
              <a:defRPr sz="6119"/>
            </a:lvl1pPr>
          </a:lstStyle>
          <a:p>
            <a:r>
              <a:rPr lang="en-US" dirty="0"/>
              <a:t>Click to edit Master title style</a:t>
            </a:r>
          </a:p>
        </p:txBody>
      </p:sp>
      <p:sp>
        <p:nvSpPr>
          <p:cNvPr id="3" name="Subtitle 2"/>
          <p:cNvSpPr>
            <a:spLocks noGrp="1"/>
          </p:cNvSpPr>
          <p:nvPr>
            <p:ph type="subTitle" idx="1"/>
          </p:nvPr>
        </p:nvSpPr>
        <p:spPr>
          <a:xfrm>
            <a:off x="349776" y="3673745"/>
            <a:ext cx="11749878"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4229442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12170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28813753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8463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3155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2150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53655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72689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02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4307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00082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9776" y="1144706"/>
            <a:ext cx="11749878" cy="2435131"/>
          </a:xfrm>
        </p:spPr>
        <p:txBody>
          <a:bodyPr anchor="b"/>
          <a:lstStyle>
            <a:lvl1pPr algn="ctr">
              <a:defRPr sz="6119"/>
            </a:lvl1pPr>
          </a:lstStyle>
          <a:p>
            <a:r>
              <a:rPr lang="en-US" dirty="0"/>
              <a:t>Click to edit Master title style</a:t>
            </a:r>
          </a:p>
        </p:txBody>
      </p:sp>
      <p:sp>
        <p:nvSpPr>
          <p:cNvPr id="3" name="Subtitle 2"/>
          <p:cNvSpPr>
            <a:spLocks noGrp="1"/>
          </p:cNvSpPr>
          <p:nvPr>
            <p:ph type="subTitle" idx="1"/>
          </p:nvPr>
        </p:nvSpPr>
        <p:spPr>
          <a:xfrm>
            <a:off x="349776" y="3673745"/>
            <a:ext cx="11749878"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1898706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8525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4045509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1677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38084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52014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0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6805" y="1"/>
            <a:ext cx="11889564" cy="657605"/>
          </a:xfrm>
        </p:spPr>
        <p:txBody>
          <a:bodyPr/>
          <a:lstStyle>
            <a:lvl1pPr>
              <a:defRPr sz="3672"/>
            </a:lvl1pPr>
          </a:lstStyle>
          <a:p>
            <a:r>
              <a:rPr lang="en-US" dirty="0"/>
              <a:t>Click to edit Master title style</a:t>
            </a:r>
          </a:p>
        </p:txBody>
      </p:sp>
      <p:sp>
        <p:nvSpPr>
          <p:cNvPr id="8" name="Text Placeholder 7"/>
          <p:cNvSpPr>
            <a:spLocks noGrp="1"/>
          </p:cNvSpPr>
          <p:nvPr>
            <p:ph type="body" sz="quarter" idx="10"/>
          </p:nvPr>
        </p:nvSpPr>
        <p:spPr>
          <a:xfrm>
            <a:off x="395118" y="657606"/>
            <a:ext cx="10498757" cy="523626"/>
          </a:xfrm>
        </p:spPr>
        <p:txBody>
          <a:bodyPr/>
          <a:lstStyle>
            <a:lvl1pPr marL="0" indent="0">
              <a:buNone/>
              <a:defRPr sz="2448">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5117893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9266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1845226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909992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98197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965999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73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7206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793928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6433653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7465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2546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95259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11295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3566295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53319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2241939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34974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5546351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549651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958337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01235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93018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2099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267174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14916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9924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4294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7"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964141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7" baseline="0">
                <a:solidFill>
                  <a:schemeClr val="bg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bg1"/>
                </a:solidFill>
                <a:latin typeface="Segoe UI Light" panose="020B0502040204020203" pitchFamily="34" charset="0"/>
                <a:cs typeface="Segoe UI Light" panose="020B0502040204020203" pitchFamily="34"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949710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170643"/>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04" indent="0">
              <a:buNone/>
              <a:defRPr/>
            </a:lvl3pPr>
            <a:lvl4pPr marL="466209" indent="0">
              <a:buNone/>
              <a:defRPr/>
            </a:lvl4pPr>
            <a:lvl5pPr marL="6993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38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6" y="5026672"/>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1" y="150822"/>
            <a:ext cx="1695564" cy="389891"/>
          </a:xfrm>
          <a:prstGeom prst="rect">
            <a:avLst/>
          </a:prstGeom>
        </p:spPr>
      </p:pic>
      <p:sp>
        <p:nvSpPr>
          <p:cNvPr id="9" name="Title"/>
          <p:cNvSpPr>
            <a:spLocks noGrp="1"/>
          </p:cNvSpPr>
          <p:nvPr>
            <p:ph type="title" hasCustomPrompt="1"/>
          </p:nvPr>
        </p:nvSpPr>
        <p:spPr>
          <a:xfrm>
            <a:off x="2" y="2238462"/>
            <a:ext cx="12436476" cy="1103369"/>
          </a:xfrm>
          <a:prstGeom prst="rect">
            <a:avLst/>
          </a:prstGeom>
        </p:spPr>
        <p:txBody>
          <a:bodyPr/>
          <a:lstStyle>
            <a:lvl1pPr algn="ctr">
              <a:defRPr lang="en-US" sz="5506"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30"/>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484562553"/>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3"/>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550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3"/>
            <a:ext cx="12125563" cy="871077"/>
          </a:xfrm>
        </p:spPr>
        <p:txBody>
          <a:bodyPr/>
          <a:lstStyle/>
          <a:p>
            <a:r>
              <a:rPr lang="en-US"/>
              <a:t>Click to edit Master title style</a:t>
            </a:r>
          </a:p>
        </p:txBody>
      </p:sp>
    </p:spTree>
    <p:extLst>
      <p:ext uri="{BB962C8B-B14F-4D97-AF65-F5344CB8AC3E}">
        <p14:creationId xmlns:p14="http://schemas.microsoft.com/office/powerpoint/2010/main" val="39830497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7518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7315200"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548640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2"/>
          <a:stretch>
            <a:fillRect/>
          </a:stretch>
        </p:blipFill>
        <p:spPr>
          <a:xfrm>
            <a:off x="464973" y="479425"/>
            <a:ext cx="1451843" cy="310896"/>
          </a:xfrm>
          <a:prstGeom prst="rect">
            <a:avLst/>
          </a:prstGeom>
        </p:spPr>
      </p:pic>
      <p:grpSp>
        <p:nvGrpSpPr>
          <p:cNvPr id="80" name="Group 79"/>
          <p:cNvGrpSpPr/>
          <p:nvPr userDrawn="1"/>
        </p:nvGrpSpPr>
        <p:grpSpPr bwMode="gray">
          <a:xfrm>
            <a:off x="9819181" y="2404867"/>
            <a:ext cx="2180110" cy="1304115"/>
            <a:chOff x="9612631" y="2826720"/>
            <a:chExt cx="2180110" cy="1304115"/>
          </a:xfrm>
        </p:grpSpPr>
        <p:sp>
          <p:nvSpPr>
            <p:cNvPr id="81"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82"/>
          <p:cNvGrpSpPr/>
          <p:nvPr userDrawn="1"/>
        </p:nvGrpSpPr>
        <p:grpSpPr bwMode="gray">
          <a:xfrm>
            <a:off x="8603167" y="4590477"/>
            <a:ext cx="3833308" cy="2405462"/>
            <a:chOff x="8603167" y="4590477"/>
            <a:chExt cx="3833308" cy="2405462"/>
          </a:xfrm>
        </p:grpSpPr>
        <p:sp>
          <p:nvSpPr>
            <p:cNvPr id="84"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6" name="Group 85"/>
          <p:cNvGrpSpPr/>
          <p:nvPr userDrawn="1"/>
        </p:nvGrpSpPr>
        <p:grpSpPr bwMode="gray">
          <a:xfrm>
            <a:off x="11986653" y="4825643"/>
            <a:ext cx="465161" cy="993181"/>
            <a:chOff x="11986653" y="4825643"/>
            <a:chExt cx="465161" cy="993181"/>
          </a:xfrm>
        </p:grpSpPr>
        <p:sp>
          <p:nvSpPr>
            <p:cNvPr id="87"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88" name="Freeform: Shape 87"/>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3" name="Group 12"/>
          <p:cNvGrpSpPr/>
          <p:nvPr userDrawn="1"/>
        </p:nvGrpSpPr>
        <p:grpSpPr>
          <a:xfrm>
            <a:off x="11100633" y="1183681"/>
            <a:ext cx="1115763" cy="667436"/>
            <a:chOff x="11100633" y="1183681"/>
            <a:chExt cx="1115763" cy="667436"/>
          </a:xfrm>
        </p:grpSpPr>
        <p:sp>
          <p:nvSpPr>
            <p:cNvPr id="93"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70214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200"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68" name="Group 67"/>
          <p:cNvGrpSpPr>
            <a:grpSpLocks noChangeAspect="1"/>
          </p:cNvGrpSpPr>
          <p:nvPr userDrawn="1"/>
        </p:nvGrpSpPr>
        <p:grpSpPr>
          <a:xfrm>
            <a:off x="7498382" y="3360224"/>
            <a:ext cx="1712473" cy="3635715"/>
            <a:chOff x="7498382" y="3360224"/>
            <a:chExt cx="1712473" cy="3635715"/>
          </a:xfrm>
        </p:grpSpPr>
        <p:sp>
          <p:nvSpPr>
            <p:cNvPr id="69" name="Freeform 428"/>
            <p:cNvSpPr>
              <a:spLocks/>
            </p:cNvSpPr>
            <p:nvPr/>
          </p:nvSpPr>
          <p:spPr bwMode="gray">
            <a:xfrm>
              <a:off x="8710287" y="6409744"/>
              <a:ext cx="164659" cy="85621"/>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9"/>
            <p:cNvSpPr>
              <a:spLocks/>
            </p:cNvSpPr>
            <p:nvPr/>
          </p:nvSpPr>
          <p:spPr bwMode="gray">
            <a:xfrm>
              <a:off x="8697113" y="6310949"/>
              <a:ext cx="513742" cy="197593"/>
            </a:xfrm>
            <a:custGeom>
              <a:avLst/>
              <a:gdLst>
                <a:gd name="T0" fmla="*/ 2 w 41"/>
                <a:gd name="T1" fmla="*/ 0 h 16"/>
                <a:gd name="T2" fmla="*/ 0 w 41"/>
                <a:gd name="T3" fmla="*/ 7 h 16"/>
                <a:gd name="T4" fmla="*/ 4 w 41"/>
                <a:gd name="T5" fmla="*/ 10 h 16"/>
                <a:gd name="T6" fmla="*/ 18 w 41"/>
                <a:gd name="T7" fmla="*/ 14 h 16"/>
                <a:gd name="T8" fmla="*/ 28 w 41"/>
                <a:gd name="T9" fmla="*/ 15 h 16"/>
                <a:gd name="T10" fmla="*/ 37 w 41"/>
                <a:gd name="T11" fmla="*/ 15 h 16"/>
                <a:gd name="T12" fmla="*/ 39 w 41"/>
                <a:gd name="T13" fmla="*/ 13 h 16"/>
                <a:gd name="T14" fmla="*/ 21 w 41"/>
                <a:gd name="T15" fmla="*/ 6 h 16"/>
                <a:gd name="T16" fmla="*/ 2 w 4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6">
                  <a:moveTo>
                    <a:pt x="2" y="0"/>
                  </a:moveTo>
                  <a:cubicBezTo>
                    <a:pt x="0" y="7"/>
                    <a:pt x="0" y="7"/>
                    <a:pt x="0" y="7"/>
                  </a:cubicBezTo>
                  <a:cubicBezTo>
                    <a:pt x="0" y="8"/>
                    <a:pt x="2" y="9"/>
                    <a:pt x="4" y="10"/>
                  </a:cubicBezTo>
                  <a:cubicBezTo>
                    <a:pt x="18" y="14"/>
                    <a:pt x="18" y="14"/>
                    <a:pt x="18" y="14"/>
                  </a:cubicBezTo>
                  <a:cubicBezTo>
                    <a:pt x="22" y="15"/>
                    <a:pt x="25" y="15"/>
                    <a:pt x="28" y="15"/>
                  </a:cubicBezTo>
                  <a:cubicBezTo>
                    <a:pt x="37" y="15"/>
                    <a:pt x="37" y="15"/>
                    <a:pt x="37" y="15"/>
                  </a:cubicBezTo>
                  <a:cubicBezTo>
                    <a:pt x="41" y="16"/>
                    <a:pt x="40" y="13"/>
                    <a:pt x="39" y="13"/>
                  </a:cubicBezTo>
                  <a:cubicBezTo>
                    <a:pt x="35" y="12"/>
                    <a:pt x="28" y="9"/>
                    <a:pt x="21" y="6"/>
                  </a:cubicBezTo>
                  <a:cubicBezTo>
                    <a:pt x="16" y="3"/>
                    <a:pt x="2" y="0"/>
                    <a:pt x="2" y="0"/>
                  </a:cubicBez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en-US" sz="1800" kern="1200" dirty="0">
                <a:solidFill>
                  <a:schemeClr val="tx1"/>
                </a:solidFill>
                <a:latin typeface="+mn-lt"/>
                <a:ea typeface="+mn-ea"/>
                <a:cs typeface="+mn-cs"/>
              </a:endParaRPr>
            </a:p>
          </p:txBody>
        </p:sp>
        <p:sp>
          <p:nvSpPr>
            <p:cNvPr id="71" name="Freeform 430"/>
            <p:cNvSpPr>
              <a:spLocks/>
            </p:cNvSpPr>
            <p:nvPr/>
          </p:nvSpPr>
          <p:spPr bwMode="gray">
            <a:xfrm>
              <a:off x="8723460" y="6245085"/>
              <a:ext cx="322733" cy="177832"/>
            </a:xfrm>
            <a:custGeom>
              <a:avLst/>
              <a:gdLst>
                <a:gd name="T0" fmla="*/ 2 w 26"/>
                <a:gd name="T1" fmla="*/ 0 h 14"/>
                <a:gd name="T2" fmla="*/ 0 w 26"/>
                <a:gd name="T3" fmla="*/ 5 h 14"/>
                <a:gd name="T4" fmla="*/ 22 w 26"/>
                <a:gd name="T5" fmla="*/ 14 h 14"/>
                <a:gd name="T6" fmla="*/ 25 w 26"/>
                <a:gd name="T7" fmla="*/ 14 h 14"/>
                <a:gd name="T8" fmla="*/ 10 w 26"/>
                <a:gd name="T9" fmla="*/ 2 h 14"/>
                <a:gd name="T10" fmla="*/ 2 w 26"/>
                <a:gd name="T11" fmla="*/ 0 h 14"/>
              </a:gdLst>
              <a:ahLst/>
              <a:cxnLst>
                <a:cxn ang="0">
                  <a:pos x="T0" y="T1"/>
                </a:cxn>
                <a:cxn ang="0">
                  <a:pos x="T2" y="T3"/>
                </a:cxn>
                <a:cxn ang="0">
                  <a:pos x="T4" y="T5"/>
                </a:cxn>
                <a:cxn ang="0">
                  <a:pos x="T6" y="T7"/>
                </a:cxn>
                <a:cxn ang="0">
                  <a:pos x="T8" y="T9"/>
                </a:cxn>
                <a:cxn ang="0">
                  <a:pos x="T10" y="T11"/>
                </a:cxn>
              </a:cxnLst>
              <a:rect l="0" t="0" r="r" b="b"/>
              <a:pathLst>
                <a:path w="26" h="14">
                  <a:moveTo>
                    <a:pt x="2" y="0"/>
                  </a:moveTo>
                  <a:cubicBezTo>
                    <a:pt x="2" y="2"/>
                    <a:pt x="0" y="4"/>
                    <a:pt x="0" y="5"/>
                  </a:cubicBezTo>
                  <a:cubicBezTo>
                    <a:pt x="0" y="7"/>
                    <a:pt x="22" y="14"/>
                    <a:pt x="22" y="14"/>
                  </a:cubicBezTo>
                  <a:cubicBezTo>
                    <a:pt x="23" y="14"/>
                    <a:pt x="26" y="14"/>
                    <a:pt x="25" y="14"/>
                  </a:cubicBezTo>
                  <a:cubicBezTo>
                    <a:pt x="20" y="11"/>
                    <a:pt x="10" y="4"/>
                    <a:pt x="10" y="2"/>
                  </a:cubicBezTo>
                  <a:lnTo>
                    <a:pt x="2"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31"/>
            <p:cNvSpPr>
              <a:spLocks/>
            </p:cNvSpPr>
            <p:nvPr/>
          </p:nvSpPr>
          <p:spPr bwMode="gray">
            <a:xfrm>
              <a:off x="7893567" y="6910313"/>
              <a:ext cx="171247" cy="85621"/>
            </a:xfrm>
            <a:custGeom>
              <a:avLst/>
              <a:gdLst>
                <a:gd name="T0" fmla="*/ 0 w 14"/>
                <a:gd name="T1" fmla="*/ 0 h 7"/>
                <a:gd name="T2" fmla="*/ 4 w 14"/>
                <a:gd name="T3" fmla="*/ 7 h 7"/>
                <a:gd name="T4" fmla="*/ 9 w 14"/>
                <a:gd name="T5" fmla="*/ 7 h 7"/>
                <a:gd name="T6" fmla="*/ 14 w 14"/>
                <a:gd name="T7" fmla="*/ 4 h 7"/>
              </a:gdLst>
              <a:ahLst/>
              <a:cxnLst>
                <a:cxn ang="0">
                  <a:pos x="T0" y="T1"/>
                </a:cxn>
                <a:cxn ang="0">
                  <a:pos x="T2" y="T3"/>
                </a:cxn>
                <a:cxn ang="0">
                  <a:pos x="T4" y="T5"/>
                </a:cxn>
                <a:cxn ang="0">
                  <a:pos x="T6" y="T7"/>
                </a:cxn>
              </a:cxnLst>
              <a:rect l="0" t="0" r="r" b="b"/>
              <a:pathLst>
                <a:path w="14" h="7">
                  <a:moveTo>
                    <a:pt x="0" y="0"/>
                  </a:moveTo>
                  <a:cubicBezTo>
                    <a:pt x="3" y="3"/>
                    <a:pt x="3" y="3"/>
                    <a:pt x="4" y="7"/>
                  </a:cubicBezTo>
                  <a:cubicBezTo>
                    <a:pt x="9" y="7"/>
                    <a:pt x="9" y="7"/>
                    <a:pt x="9" y="7"/>
                  </a:cubicBezTo>
                  <a:cubicBezTo>
                    <a:pt x="9" y="4"/>
                    <a:pt x="10" y="3"/>
                    <a:pt x="14"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2"/>
            <p:cNvSpPr>
              <a:spLocks/>
            </p:cNvSpPr>
            <p:nvPr/>
          </p:nvSpPr>
          <p:spPr bwMode="gray">
            <a:xfrm>
              <a:off x="7893567" y="6811518"/>
              <a:ext cx="513742" cy="184421"/>
            </a:xfrm>
            <a:custGeom>
              <a:avLst/>
              <a:gdLst>
                <a:gd name="T0" fmla="*/ 1 w 41"/>
                <a:gd name="T1" fmla="*/ 0 h 15"/>
                <a:gd name="T2" fmla="*/ 0 w 41"/>
                <a:gd name="T3" fmla="*/ 6 h 15"/>
                <a:gd name="T4" fmla="*/ 3 w 41"/>
                <a:gd name="T5" fmla="*/ 9 h 15"/>
                <a:gd name="T6" fmla="*/ 18 w 41"/>
                <a:gd name="T7" fmla="*/ 13 h 15"/>
                <a:gd name="T8" fmla="*/ 28 w 41"/>
                <a:gd name="T9" fmla="*/ 15 h 15"/>
                <a:gd name="T10" fmla="*/ 36 w 41"/>
                <a:gd name="T11" fmla="*/ 15 h 15"/>
                <a:gd name="T12" fmla="*/ 38 w 41"/>
                <a:gd name="T13" fmla="*/ 12 h 15"/>
                <a:gd name="T14" fmla="*/ 21 w 41"/>
                <a:gd name="T15" fmla="*/ 5 h 15"/>
                <a:gd name="T16" fmla="*/ 1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1" y="0"/>
                  </a:moveTo>
                  <a:cubicBezTo>
                    <a:pt x="0" y="6"/>
                    <a:pt x="0" y="6"/>
                    <a:pt x="0" y="6"/>
                  </a:cubicBezTo>
                  <a:cubicBezTo>
                    <a:pt x="0" y="8"/>
                    <a:pt x="1" y="9"/>
                    <a:pt x="3" y="9"/>
                  </a:cubicBezTo>
                  <a:cubicBezTo>
                    <a:pt x="18" y="13"/>
                    <a:pt x="18" y="13"/>
                    <a:pt x="18" y="13"/>
                  </a:cubicBezTo>
                  <a:cubicBezTo>
                    <a:pt x="21" y="14"/>
                    <a:pt x="25" y="15"/>
                    <a:pt x="28" y="15"/>
                  </a:cubicBezTo>
                  <a:cubicBezTo>
                    <a:pt x="36" y="15"/>
                    <a:pt x="36" y="15"/>
                    <a:pt x="36" y="15"/>
                  </a:cubicBezTo>
                  <a:cubicBezTo>
                    <a:pt x="41" y="15"/>
                    <a:pt x="39" y="12"/>
                    <a:pt x="38" y="12"/>
                  </a:cubicBezTo>
                  <a:cubicBezTo>
                    <a:pt x="35" y="11"/>
                    <a:pt x="27" y="9"/>
                    <a:pt x="21" y="5"/>
                  </a:cubicBezTo>
                  <a:cubicBezTo>
                    <a:pt x="16" y="2"/>
                    <a:pt x="1" y="0"/>
                    <a:pt x="1" y="0"/>
                  </a:cubicBez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4" name="Freeform 433"/>
            <p:cNvSpPr>
              <a:spLocks/>
            </p:cNvSpPr>
            <p:nvPr/>
          </p:nvSpPr>
          <p:spPr bwMode="gray">
            <a:xfrm>
              <a:off x="7900157" y="6745654"/>
              <a:ext cx="342495" cy="177832"/>
            </a:xfrm>
            <a:custGeom>
              <a:avLst/>
              <a:gdLst>
                <a:gd name="T0" fmla="*/ 2 w 27"/>
                <a:gd name="T1" fmla="*/ 0 h 14"/>
                <a:gd name="T2" fmla="*/ 0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0" y="4"/>
                    <a:pt x="0" y="5"/>
                  </a:cubicBezTo>
                  <a:cubicBezTo>
                    <a:pt x="0" y="7"/>
                    <a:pt x="23" y="13"/>
                    <a:pt x="23" y="13"/>
                  </a:cubicBezTo>
                  <a:cubicBezTo>
                    <a:pt x="23" y="14"/>
                    <a:pt x="27" y="14"/>
                    <a:pt x="26" y="13"/>
                  </a:cubicBezTo>
                  <a:cubicBezTo>
                    <a:pt x="20" y="10"/>
                    <a:pt x="10" y="4"/>
                    <a:pt x="11" y="1"/>
                  </a:cubicBezTo>
                  <a:lnTo>
                    <a:pt x="2"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34"/>
            <p:cNvSpPr>
              <a:spLocks/>
            </p:cNvSpPr>
            <p:nvPr/>
          </p:nvSpPr>
          <p:spPr bwMode="gray">
            <a:xfrm>
              <a:off x="8038469" y="4980488"/>
              <a:ext cx="974793" cy="526915"/>
            </a:xfrm>
            <a:custGeom>
              <a:avLst/>
              <a:gdLst>
                <a:gd name="T0" fmla="*/ 71 w 77"/>
                <a:gd name="T1" fmla="*/ 26 h 42"/>
                <a:gd name="T2" fmla="*/ 75 w 77"/>
                <a:gd name="T3" fmla="*/ 35 h 42"/>
                <a:gd name="T4" fmla="*/ 66 w 77"/>
                <a:gd name="T5" fmla="*/ 40 h 42"/>
                <a:gd name="T6" fmla="*/ 10 w 77"/>
                <a:gd name="T7" fmla="*/ 27 h 42"/>
                <a:gd name="T8" fmla="*/ 2 w 77"/>
                <a:gd name="T9" fmla="*/ 11 h 42"/>
                <a:gd name="T10" fmla="*/ 18 w 77"/>
                <a:gd name="T11" fmla="*/ 3 h 42"/>
                <a:gd name="T12" fmla="*/ 71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1" y="26"/>
                  </a:moveTo>
                  <a:cubicBezTo>
                    <a:pt x="75" y="27"/>
                    <a:pt x="77" y="31"/>
                    <a:pt x="75" y="35"/>
                  </a:cubicBezTo>
                  <a:cubicBezTo>
                    <a:pt x="74" y="39"/>
                    <a:pt x="70" y="42"/>
                    <a:pt x="66" y="40"/>
                  </a:cubicBezTo>
                  <a:cubicBezTo>
                    <a:pt x="10" y="27"/>
                    <a:pt x="10" y="27"/>
                    <a:pt x="10" y="27"/>
                  </a:cubicBezTo>
                  <a:cubicBezTo>
                    <a:pt x="3" y="25"/>
                    <a:pt x="0" y="17"/>
                    <a:pt x="2" y="11"/>
                  </a:cubicBezTo>
                  <a:cubicBezTo>
                    <a:pt x="4" y="4"/>
                    <a:pt x="12" y="0"/>
                    <a:pt x="18" y="3"/>
                  </a:cubicBezTo>
                  <a:lnTo>
                    <a:pt x="71"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35"/>
            <p:cNvSpPr>
              <a:spLocks/>
            </p:cNvSpPr>
            <p:nvPr/>
          </p:nvSpPr>
          <p:spPr bwMode="gray">
            <a:xfrm>
              <a:off x="7926502" y="5784034"/>
              <a:ext cx="256869" cy="1040658"/>
            </a:xfrm>
            <a:custGeom>
              <a:avLst/>
              <a:gdLst>
                <a:gd name="T0" fmla="*/ 0 w 20"/>
                <a:gd name="T1" fmla="*/ 80 h 83"/>
                <a:gd name="T2" fmla="*/ 8 w 20"/>
                <a:gd name="T3" fmla="*/ 80 h 83"/>
                <a:gd name="T4" fmla="*/ 19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8" y="83"/>
                    <a:pt x="8" y="80"/>
                  </a:cubicBezTo>
                  <a:cubicBezTo>
                    <a:pt x="19" y="9"/>
                    <a:pt x="19" y="9"/>
                    <a:pt x="19" y="9"/>
                  </a:cubicBezTo>
                  <a:cubicBezTo>
                    <a:pt x="20" y="5"/>
                    <a:pt x="16" y="1"/>
                    <a:pt x="12" y="0"/>
                  </a:cubicBezTo>
                  <a:cubicBezTo>
                    <a:pt x="8" y="0"/>
                    <a:pt x="4" y="3"/>
                    <a:pt x="4" y="8"/>
                  </a:cubicBezTo>
                  <a:cubicBezTo>
                    <a:pt x="0" y="30"/>
                    <a:pt x="3" y="50"/>
                    <a:pt x="0" y="80"/>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36"/>
            <p:cNvSpPr>
              <a:spLocks/>
            </p:cNvSpPr>
            <p:nvPr/>
          </p:nvSpPr>
          <p:spPr bwMode="gray">
            <a:xfrm>
              <a:off x="8795913" y="5290048"/>
              <a:ext cx="204178" cy="204178"/>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2" y="16"/>
                    <a:pt x="7" y="15"/>
                  </a:cubicBezTo>
                  <a:cubicBezTo>
                    <a:pt x="3" y="15"/>
                    <a:pt x="0" y="11"/>
                    <a:pt x="0" y="7"/>
                  </a:cubicBezTo>
                  <a:cubicBezTo>
                    <a:pt x="1" y="3"/>
                    <a:pt x="4" y="0"/>
                    <a:pt x="9" y="0"/>
                  </a:cubicBezTo>
                  <a:cubicBezTo>
                    <a:pt x="13" y="0"/>
                    <a:pt x="16" y="4"/>
                    <a:pt x="16" y="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7"/>
            <p:cNvSpPr>
              <a:spLocks/>
            </p:cNvSpPr>
            <p:nvPr/>
          </p:nvSpPr>
          <p:spPr bwMode="gray">
            <a:xfrm>
              <a:off x="8736632" y="5290048"/>
              <a:ext cx="263457" cy="1027484"/>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6" y="3"/>
                    <a:pt x="5" y="7"/>
                  </a:cubicBezTo>
                  <a:cubicBezTo>
                    <a:pt x="1" y="29"/>
                    <a:pt x="4" y="50"/>
                    <a:pt x="0" y="79"/>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38"/>
            <p:cNvSpPr>
              <a:spLocks/>
            </p:cNvSpPr>
            <p:nvPr/>
          </p:nvSpPr>
          <p:spPr bwMode="gray">
            <a:xfrm>
              <a:off x="7966021" y="5784034"/>
              <a:ext cx="217350" cy="197593"/>
            </a:xfrm>
            <a:custGeom>
              <a:avLst/>
              <a:gdLst>
                <a:gd name="T0" fmla="*/ 16 w 17"/>
                <a:gd name="T1" fmla="*/ 9 h 16"/>
                <a:gd name="T2" fmla="*/ 8 w 17"/>
                <a:gd name="T3" fmla="*/ 16 h 16"/>
                <a:gd name="T4" fmla="*/ 1 w 17"/>
                <a:gd name="T5" fmla="*/ 8 h 16"/>
                <a:gd name="T6" fmla="*/ 9 w 17"/>
                <a:gd name="T7" fmla="*/ 0 h 16"/>
                <a:gd name="T8" fmla="*/ 16 w 17"/>
                <a:gd name="T9" fmla="*/ 9 h 16"/>
              </a:gdLst>
              <a:ahLst/>
              <a:cxnLst>
                <a:cxn ang="0">
                  <a:pos x="T0" y="T1"/>
                </a:cxn>
                <a:cxn ang="0">
                  <a:pos x="T2" y="T3"/>
                </a:cxn>
                <a:cxn ang="0">
                  <a:pos x="T4" y="T5"/>
                </a:cxn>
                <a:cxn ang="0">
                  <a:pos x="T6" y="T7"/>
                </a:cxn>
                <a:cxn ang="0">
                  <a:pos x="T8" y="T9"/>
                </a:cxn>
              </a:cxnLst>
              <a:rect l="0" t="0" r="r" b="b"/>
              <a:pathLst>
                <a:path w="17" h="16">
                  <a:moveTo>
                    <a:pt x="16" y="9"/>
                  </a:moveTo>
                  <a:cubicBezTo>
                    <a:pt x="16" y="13"/>
                    <a:pt x="12" y="16"/>
                    <a:pt x="8" y="16"/>
                  </a:cubicBezTo>
                  <a:cubicBezTo>
                    <a:pt x="4" y="16"/>
                    <a:pt x="0" y="12"/>
                    <a:pt x="1" y="8"/>
                  </a:cubicBezTo>
                  <a:cubicBezTo>
                    <a:pt x="1" y="3"/>
                    <a:pt x="5" y="0"/>
                    <a:pt x="9" y="0"/>
                  </a:cubicBezTo>
                  <a:cubicBezTo>
                    <a:pt x="13" y="1"/>
                    <a:pt x="17"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39"/>
            <p:cNvSpPr>
              <a:spLocks/>
            </p:cNvSpPr>
            <p:nvPr/>
          </p:nvSpPr>
          <p:spPr bwMode="gray">
            <a:xfrm>
              <a:off x="7867222" y="5006833"/>
              <a:ext cx="335906" cy="974793"/>
            </a:xfrm>
            <a:custGeom>
              <a:avLst/>
              <a:gdLst>
                <a:gd name="T0" fmla="*/ 24 w 27"/>
                <a:gd name="T1" fmla="*/ 70 h 78"/>
                <a:gd name="T2" fmla="*/ 17 w 27"/>
                <a:gd name="T3" fmla="*/ 78 h 78"/>
                <a:gd name="T4" fmla="*/ 9 w 27"/>
                <a:gd name="T5" fmla="*/ 71 h 78"/>
                <a:gd name="T6" fmla="*/ 1 w 27"/>
                <a:gd name="T7" fmla="*/ 14 h 78"/>
                <a:gd name="T8" fmla="*/ 13 w 27"/>
                <a:gd name="T9" fmla="*/ 1 h 78"/>
                <a:gd name="T10" fmla="*/ 27 w 27"/>
                <a:gd name="T11" fmla="*/ 13 h 78"/>
                <a:gd name="T12" fmla="*/ 24 w 27"/>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7" h="78">
                  <a:moveTo>
                    <a:pt x="24" y="70"/>
                  </a:moveTo>
                  <a:cubicBezTo>
                    <a:pt x="24" y="74"/>
                    <a:pt x="21" y="78"/>
                    <a:pt x="17" y="78"/>
                  </a:cubicBezTo>
                  <a:cubicBezTo>
                    <a:pt x="13" y="78"/>
                    <a:pt x="9" y="75"/>
                    <a:pt x="9" y="71"/>
                  </a:cubicBezTo>
                  <a:cubicBezTo>
                    <a:pt x="1" y="14"/>
                    <a:pt x="1" y="14"/>
                    <a:pt x="1" y="14"/>
                  </a:cubicBezTo>
                  <a:cubicBezTo>
                    <a:pt x="0" y="7"/>
                    <a:pt x="6" y="1"/>
                    <a:pt x="13" y="1"/>
                  </a:cubicBezTo>
                  <a:cubicBezTo>
                    <a:pt x="20" y="0"/>
                    <a:pt x="26" y="6"/>
                    <a:pt x="27"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40"/>
            <p:cNvSpPr>
              <a:spLocks/>
            </p:cNvSpPr>
            <p:nvPr/>
          </p:nvSpPr>
          <p:spPr bwMode="gray">
            <a:xfrm>
              <a:off x="7663044" y="4954142"/>
              <a:ext cx="230523" cy="487397"/>
            </a:xfrm>
            <a:custGeom>
              <a:avLst/>
              <a:gdLst>
                <a:gd name="T0" fmla="*/ 1 w 18"/>
                <a:gd name="T1" fmla="*/ 17 h 39"/>
                <a:gd name="T2" fmla="*/ 5 w 18"/>
                <a:gd name="T3" fmla="*/ 32 h 39"/>
                <a:gd name="T4" fmla="*/ 8 w 18"/>
                <a:gd name="T5" fmla="*/ 34 h 39"/>
                <a:gd name="T6" fmla="*/ 12 w 18"/>
                <a:gd name="T7" fmla="*/ 37 h 39"/>
                <a:gd name="T8" fmla="*/ 15 w 18"/>
                <a:gd name="T9" fmla="*/ 38 h 39"/>
                <a:gd name="T10" fmla="*/ 14 w 18"/>
                <a:gd name="T11" fmla="*/ 35 h 39"/>
                <a:gd name="T12" fmla="*/ 15 w 18"/>
                <a:gd name="T13" fmla="*/ 31 h 39"/>
                <a:gd name="T14" fmla="*/ 14 w 18"/>
                <a:gd name="T15" fmla="*/ 27 h 39"/>
                <a:gd name="T16" fmla="*/ 18 w 18"/>
                <a:gd name="T17" fmla="*/ 27 h 39"/>
                <a:gd name="T18" fmla="*/ 12 w 18"/>
                <a:gd name="T19" fmla="*/ 18 h 39"/>
                <a:gd name="T20" fmla="*/ 11 w 18"/>
                <a:gd name="T21" fmla="*/ 17 h 39"/>
                <a:gd name="T22" fmla="*/ 8 w 18"/>
                <a:gd name="T23" fmla="*/ 0 h 39"/>
                <a:gd name="T24" fmla="*/ 0 w 18"/>
                <a:gd name="T25" fmla="*/ 6 h 39"/>
                <a:gd name="T26" fmla="*/ 1 w 18"/>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9">
                  <a:moveTo>
                    <a:pt x="1" y="17"/>
                  </a:moveTo>
                  <a:cubicBezTo>
                    <a:pt x="1" y="24"/>
                    <a:pt x="2" y="26"/>
                    <a:pt x="5" y="32"/>
                  </a:cubicBezTo>
                  <a:cubicBezTo>
                    <a:pt x="7" y="36"/>
                    <a:pt x="8" y="36"/>
                    <a:pt x="8" y="34"/>
                  </a:cubicBezTo>
                  <a:cubicBezTo>
                    <a:pt x="9" y="38"/>
                    <a:pt x="12" y="39"/>
                    <a:pt x="12" y="37"/>
                  </a:cubicBezTo>
                  <a:cubicBezTo>
                    <a:pt x="12" y="38"/>
                    <a:pt x="14" y="39"/>
                    <a:pt x="15" y="38"/>
                  </a:cubicBezTo>
                  <a:cubicBezTo>
                    <a:pt x="16" y="37"/>
                    <a:pt x="15" y="35"/>
                    <a:pt x="14" y="35"/>
                  </a:cubicBezTo>
                  <a:cubicBezTo>
                    <a:pt x="15" y="35"/>
                    <a:pt x="16" y="34"/>
                    <a:pt x="15" y="31"/>
                  </a:cubicBezTo>
                  <a:cubicBezTo>
                    <a:pt x="14" y="29"/>
                    <a:pt x="14" y="27"/>
                    <a:pt x="14" y="27"/>
                  </a:cubicBezTo>
                  <a:cubicBezTo>
                    <a:pt x="16" y="29"/>
                    <a:pt x="17" y="29"/>
                    <a:pt x="18" y="27"/>
                  </a:cubicBezTo>
                  <a:cubicBezTo>
                    <a:pt x="16" y="25"/>
                    <a:pt x="14" y="21"/>
                    <a:pt x="12" y="18"/>
                  </a:cubicBezTo>
                  <a:cubicBezTo>
                    <a:pt x="12" y="17"/>
                    <a:pt x="11" y="17"/>
                    <a:pt x="11" y="17"/>
                  </a:cubicBezTo>
                  <a:cubicBezTo>
                    <a:pt x="8" y="0"/>
                    <a:pt x="8" y="0"/>
                    <a:pt x="8"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p:cNvSpPr/>
            <p:nvPr userDrawn="1"/>
          </p:nvSpPr>
          <p:spPr bwMode="auto">
            <a:xfrm>
              <a:off x="8031883" y="4876138"/>
              <a:ext cx="302976" cy="283216"/>
            </a:xfrm>
            <a:prstGeom prst="rect">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err="1">
                <a:solidFill>
                  <a:schemeClr val="tx1"/>
                </a:solidFill>
              </a:endParaRPr>
            </a:p>
          </p:txBody>
        </p:sp>
        <p:sp>
          <p:nvSpPr>
            <p:cNvPr id="83" name="Freeform 441"/>
            <p:cNvSpPr>
              <a:spLocks/>
            </p:cNvSpPr>
            <p:nvPr userDrawn="1"/>
          </p:nvSpPr>
          <p:spPr bwMode="gray">
            <a:xfrm>
              <a:off x="7867222" y="5145147"/>
              <a:ext cx="441289" cy="1587330"/>
            </a:xfrm>
            <a:custGeom>
              <a:avLst/>
              <a:gdLst>
                <a:gd name="T0" fmla="*/ 36 w 67"/>
                <a:gd name="T1" fmla="*/ 241 h 241"/>
                <a:gd name="T2" fmla="*/ 0 w 67"/>
                <a:gd name="T3" fmla="*/ 241 h 241"/>
                <a:gd name="T4" fmla="*/ 5 w 67"/>
                <a:gd name="T5" fmla="*/ 121 h 241"/>
                <a:gd name="T6" fmla="*/ 0 w 67"/>
                <a:gd name="T7" fmla="*/ 0 h 241"/>
                <a:gd name="T8" fmla="*/ 67 w 67"/>
                <a:gd name="T9" fmla="*/ 0 h 241"/>
                <a:gd name="T10" fmla="*/ 48 w 67"/>
                <a:gd name="T11" fmla="*/ 121 h 241"/>
                <a:gd name="T12" fmla="*/ 36 w 67"/>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7" h="241">
                  <a:moveTo>
                    <a:pt x="36" y="241"/>
                  </a:moveTo>
                  <a:lnTo>
                    <a:pt x="0" y="241"/>
                  </a:lnTo>
                  <a:lnTo>
                    <a:pt x="5" y="121"/>
                  </a:lnTo>
                  <a:lnTo>
                    <a:pt x="0" y="0"/>
                  </a:lnTo>
                  <a:lnTo>
                    <a:pt x="67" y="0"/>
                  </a:lnTo>
                  <a:lnTo>
                    <a:pt x="48" y="121"/>
                  </a:lnTo>
                  <a:lnTo>
                    <a:pt x="36" y="241"/>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442"/>
            <p:cNvSpPr>
              <a:spLocks/>
            </p:cNvSpPr>
            <p:nvPr/>
          </p:nvSpPr>
          <p:spPr bwMode="gray">
            <a:xfrm>
              <a:off x="8143852" y="5006833"/>
              <a:ext cx="889167" cy="1277769"/>
            </a:xfrm>
            <a:custGeom>
              <a:avLst/>
              <a:gdLst>
                <a:gd name="T0" fmla="*/ 44 w 71"/>
                <a:gd name="T1" fmla="*/ 102 h 102"/>
                <a:gd name="T2" fmla="*/ 63 w 71"/>
                <a:gd name="T3" fmla="*/ 100 h 102"/>
                <a:gd name="T4" fmla="*/ 70 w 71"/>
                <a:gd name="T5" fmla="*/ 33 h 102"/>
                <a:gd name="T6" fmla="*/ 63 w 71"/>
                <a:gd name="T7" fmla="*/ 21 h 102"/>
                <a:gd name="T8" fmla="*/ 9 w 71"/>
                <a:gd name="T9" fmla="*/ 0 h 102"/>
                <a:gd name="T10" fmla="*/ 0 w 71"/>
                <a:gd name="T11" fmla="*/ 30 h 102"/>
                <a:gd name="T12" fmla="*/ 48 w 71"/>
                <a:gd name="T13" fmla="*/ 42 h 102"/>
                <a:gd name="T14" fmla="*/ 44 w 71"/>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02">
                  <a:moveTo>
                    <a:pt x="44" y="102"/>
                  </a:moveTo>
                  <a:cubicBezTo>
                    <a:pt x="63" y="100"/>
                    <a:pt x="63" y="100"/>
                    <a:pt x="63" y="100"/>
                  </a:cubicBezTo>
                  <a:cubicBezTo>
                    <a:pt x="70" y="33"/>
                    <a:pt x="70" y="33"/>
                    <a:pt x="70" y="33"/>
                  </a:cubicBezTo>
                  <a:cubicBezTo>
                    <a:pt x="71" y="28"/>
                    <a:pt x="68"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443"/>
            <p:cNvSpPr>
              <a:spLocks/>
            </p:cNvSpPr>
            <p:nvPr/>
          </p:nvSpPr>
          <p:spPr bwMode="gray">
            <a:xfrm>
              <a:off x="7801358" y="4012279"/>
              <a:ext cx="368840" cy="1231662"/>
            </a:xfrm>
            <a:custGeom>
              <a:avLst/>
              <a:gdLst>
                <a:gd name="T0" fmla="*/ 54 w 56"/>
                <a:gd name="T1" fmla="*/ 185 h 187"/>
                <a:gd name="T2" fmla="*/ 0 w 56"/>
                <a:gd name="T3" fmla="*/ 187 h 187"/>
                <a:gd name="T4" fmla="*/ 12 w 56"/>
                <a:gd name="T5" fmla="*/ 113 h 187"/>
                <a:gd name="T6" fmla="*/ 2 w 56"/>
                <a:gd name="T7" fmla="*/ 46 h 187"/>
                <a:gd name="T8" fmla="*/ 10 w 56"/>
                <a:gd name="T9" fmla="*/ 0 h 187"/>
                <a:gd name="T10" fmla="*/ 54 w 56"/>
                <a:gd name="T11" fmla="*/ 0 h 187"/>
                <a:gd name="T12" fmla="*/ 56 w 56"/>
                <a:gd name="T13" fmla="*/ 172 h 187"/>
                <a:gd name="T14" fmla="*/ 54 w 56"/>
                <a:gd name="T15" fmla="*/ 18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7">
                  <a:moveTo>
                    <a:pt x="54" y="185"/>
                  </a:moveTo>
                  <a:lnTo>
                    <a:pt x="0" y="187"/>
                  </a:lnTo>
                  <a:lnTo>
                    <a:pt x="12" y="113"/>
                  </a:lnTo>
                  <a:lnTo>
                    <a:pt x="2" y="46"/>
                  </a:lnTo>
                  <a:lnTo>
                    <a:pt x="10" y="0"/>
                  </a:lnTo>
                  <a:lnTo>
                    <a:pt x="54" y="0"/>
                  </a:lnTo>
                  <a:lnTo>
                    <a:pt x="56" y="172"/>
                  </a:lnTo>
                  <a:lnTo>
                    <a:pt x="54" y="185"/>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444"/>
            <p:cNvSpPr>
              <a:spLocks/>
            </p:cNvSpPr>
            <p:nvPr/>
          </p:nvSpPr>
          <p:spPr bwMode="gray">
            <a:xfrm>
              <a:off x="7498382" y="4552367"/>
              <a:ext cx="230523" cy="223938"/>
            </a:xfrm>
            <a:custGeom>
              <a:avLst/>
              <a:gdLst>
                <a:gd name="T0" fmla="*/ 13 w 18"/>
                <a:gd name="T1" fmla="*/ 2 h 18"/>
                <a:gd name="T2" fmla="*/ 16 w 18"/>
                <a:gd name="T3" fmla="*/ 12 h 18"/>
                <a:gd name="T4" fmla="*/ 6 w 18"/>
                <a:gd name="T5" fmla="*/ 16 h 18"/>
                <a:gd name="T6" fmla="*/ 2 w 18"/>
                <a:gd name="T7" fmla="*/ 5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8"/>
                    <a:pt x="16" y="12"/>
                  </a:cubicBezTo>
                  <a:cubicBezTo>
                    <a:pt x="14" y="16"/>
                    <a:pt x="10" y="18"/>
                    <a:pt x="6" y="16"/>
                  </a:cubicBezTo>
                  <a:cubicBezTo>
                    <a:pt x="2" y="14"/>
                    <a:pt x="0" y="9"/>
                    <a:pt x="2" y="5"/>
                  </a:cubicBezTo>
                  <a:cubicBezTo>
                    <a:pt x="4" y="1"/>
                    <a:pt x="9" y="0"/>
                    <a:pt x="13" y="2"/>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45"/>
            <p:cNvSpPr>
              <a:spLocks/>
            </p:cNvSpPr>
            <p:nvPr/>
          </p:nvSpPr>
          <p:spPr bwMode="gray">
            <a:xfrm>
              <a:off x="7715736" y="3992522"/>
              <a:ext cx="316149" cy="322733"/>
            </a:xfrm>
            <a:custGeom>
              <a:avLst/>
              <a:gdLst>
                <a:gd name="T0" fmla="*/ 22 w 25"/>
                <a:gd name="T1" fmla="*/ 18 h 26"/>
                <a:gd name="T2" fmla="*/ 8 w 25"/>
                <a:gd name="T3" fmla="*/ 23 h 26"/>
                <a:gd name="T4" fmla="*/ 3 w 25"/>
                <a:gd name="T5" fmla="*/ 8 h 26"/>
                <a:gd name="T6" fmla="*/ 18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8" y="23"/>
                  </a:cubicBezTo>
                  <a:cubicBezTo>
                    <a:pt x="2" y="20"/>
                    <a:pt x="0" y="13"/>
                    <a:pt x="3" y="8"/>
                  </a:cubicBezTo>
                  <a:cubicBezTo>
                    <a:pt x="6" y="3"/>
                    <a:pt x="12" y="0"/>
                    <a:pt x="18" y="3"/>
                  </a:cubicBezTo>
                  <a:cubicBezTo>
                    <a:pt x="23" y="6"/>
                    <a:pt x="25" y="13"/>
                    <a:pt x="22" y="18"/>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8" name="Freeform 446"/>
            <p:cNvSpPr>
              <a:spLocks/>
            </p:cNvSpPr>
            <p:nvPr/>
          </p:nvSpPr>
          <p:spPr bwMode="gray">
            <a:xfrm>
              <a:off x="7524727" y="4091317"/>
              <a:ext cx="480808" cy="612537"/>
            </a:xfrm>
            <a:custGeom>
              <a:avLst/>
              <a:gdLst>
                <a:gd name="T0" fmla="*/ 35 w 73"/>
                <a:gd name="T1" fmla="*/ 0 h 93"/>
                <a:gd name="T2" fmla="*/ 0 w 73"/>
                <a:gd name="T3" fmla="*/ 80 h 93"/>
                <a:gd name="T4" fmla="*/ 27 w 73"/>
                <a:gd name="T5" fmla="*/ 93 h 93"/>
                <a:gd name="T6" fmla="*/ 73 w 73"/>
                <a:gd name="T7" fmla="*/ 19 h 93"/>
                <a:gd name="T8" fmla="*/ 35 w 73"/>
                <a:gd name="T9" fmla="*/ 0 h 93"/>
              </a:gdLst>
              <a:ahLst/>
              <a:cxnLst>
                <a:cxn ang="0">
                  <a:pos x="T0" y="T1"/>
                </a:cxn>
                <a:cxn ang="0">
                  <a:pos x="T2" y="T3"/>
                </a:cxn>
                <a:cxn ang="0">
                  <a:pos x="T4" y="T5"/>
                </a:cxn>
                <a:cxn ang="0">
                  <a:pos x="T6" y="T7"/>
                </a:cxn>
                <a:cxn ang="0">
                  <a:pos x="T8" y="T9"/>
                </a:cxn>
              </a:cxnLst>
              <a:rect l="0" t="0" r="r" b="b"/>
              <a:pathLst>
                <a:path w="73" h="93">
                  <a:moveTo>
                    <a:pt x="35" y="0"/>
                  </a:moveTo>
                  <a:lnTo>
                    <a:pt x="0" y="80"/>
                  </a:lnTo>
                  <a:lnTo>
                    <a:pt x="27" y="93"/>
                  </a:lnTo>
                  <a:lnTo>
                    <a:pt x="73" y="19"/>
                  </a:lnTo>
                  <a:lnTo>
                    <a:pt x="35"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9" name="Freeform 448"/>
            <p:cNvSpPr>
              <a:spLocks/>
            </p:cNvSpPr>
            <p:nvPr/>
          </p:nvSpPr>
          <p:spPr bwMode="gray">
            <a:xfrm>
              <a:off x="7498382" y="4552367"/>
              <a:ext cx="230523" cy="217350"/>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0" name="Freeform 449"/>
            <p:cNvSpPr>
              <a:spLocks/>
            </p:cNvSpPr>
            <p:nvPr/>
          </p:nvSpPr>
          <p:spPr bwMode="gray">
            <a:xfrm>
              <a:off x="7511555" y="4644578"/>
              <a:ext cx="289804" cy="500570"/>
            </a:xfrm>
            <a:custGeom>
              <a:avLst/>
              <a:gdLst>
                <a:gd name="T0" fmla="*/ 44 w 44"/>
                <a:gd name="T1" fmla="*/ 70 h 76"/>
                <a:gd name="T2" fmla="*/ 31 w 44"/>
                <a:gd name="T3" fmla="*/ 0 h 76"/>
                <a:gd name="T4" fmla="*/ 0 w 44"/>
                <a:gd name="T5" fmla="*/ 7 h 76"/>
                <a:gd name="T6" fmla="*/ 17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7" y="76"/>
                  </a:lnTo>
                  <a:lnTo>
                    <a:pt x="44" y="7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450"/>
            <p:cNvSpPr>
              <a:spLocks/>
            </p:cNvSpPr>
            <p:nvPr/>
          </p:nvSpPr>
          <p:spPr bwMode="gray">
            <a:xfrm>
              <a:off x="8545628" y="4776306"/>
              <a:ext cx="210766" cy="507154"/>
            </a:xfrm>
            <a:custGeom>
              <a:avLst/>
              <a:gdLst>
                <a:gd name="T0" fmla="*/ 16 w 17"/>
                <a:gd name="T1" fmla="*/ 16 h 40"/>
                <a:gd name="T2" fmla="*/ 13 w 17"/>
                <a:gd name="T3" fmla="*/ 32 h 40"/>
                <a:gd name="T4" fmla="*/ 10 w 17"/>
                <a:gd name="T5" fmla="*/ 34 h 40"/>
                <a:gd name="T6" fmla="*/ 6 w 17"/>
                <a:gd name="T7" fmla="*/ 37 h 40"/>
                <a:gd name="T8" fmla="*/ 4 w 17"/>
                <a:gd name="T9" fmla="*/ 38 h 40"/>
                <a:gd name="T10" fmla="*/ 4 w 17"/>
                <a:gd name="T11" fmla="*/ 35 h 40"/>
                <a:gd name="T12" fmla="*/ 3 w 17"/>
                <a:gd name="T13" fmla="*/ 31 h 40"/>
                <a:gd name="T14" fmla="*/ 4 w 17"/>
                <a:gd name="T15" fmla="*/ 27 h 40"/>
                <a:gd name="T16" fmla="*/ 0 w 17"/>
                <a:gd name="T17" fmla="*/ 28 h 40"/>
                <a:gd name="T18" fmla="*/ 5 w 17"/>
                <a:gd name="T19" fmla="*/ 18 h 40"/>
                <a:gd name="T20" fmla="*/ 6 w 17"/>
                <a:gd name="T21" fmla="*/ 17 h 40"/>
                <a:gd name="T22" fmla="*/ 8 w 17"/>
                <a:gd name="T23" fmla="*/ 0 h 40"/>
                <a:gd name="T24" fmla="*/ 17 w 17"/>
                <a:gd name="T25" fmla="*/ 5 h 40"/>
                <a:gd name="T26" fmla="*/ 16 w 17"/>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0">
                  <a:moveTo>
                    <a:pt x="16" y="16"/>
                  </a:moveTo>
                  <a:cubicBezTo>
                    <a:pt x="16" y="24"/>
                    <a:pt x="16"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6" y="18"/>
                    <a:pt x="6" y="17"/>
                    <a:pt x="6" y="17"/>
                  </a:cubicBezTo>
                  <a:cubicBezTo>
                    <a:pt x="8" y="0"/>
                    <a:pt x="8" y="0"/>
                    <a:pt x="8" y="0"/>
                  </a:cubicBezTo>
                  <a:cubicBezTo>
                    <a:pt x="17" y="5"/>
                    <a:pt x="17" y="5"/>
                    <a:pt x="17"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51"/>
            <p:cNvSpPr>
              <a:spLocks/>
            </p:cNvSpPr>
            <p:nvPr/>
          </p:nvSpPr>
          <p:spPr bwMode="gray">
            <a:xfrm>
              <a:off x="8657596" y="4414053"/>
              <a:ext cx="230523" cy="217350"/>
            </a:xfrm>
            <a:custGeom>
              <a:avLst/>
              <a:gdLst>
                <a:gd name="T0" fmla="*/ 4 w 18"/>
                <a:gd name="T1" fmla="*/ 3 h 17"/>
                <a:gd name="T2" fmla="*/ 3 w 18"/>
                <a:gd name="T3" fmla="*/ 14 h 17"/>
                <a:gd name="T4" fmla="*/ 15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1" y="6"/>
                    <a:pt x="0" y="11"/>
                    <a:pt x="3" y="14"/>
                  </a:cubicBezTo>
                  <a:cubicBezTo>
                    <a:pt x="6" y="17"/>
                    <a:pt x="11" y="17"/>
                    <a:pt x="15" y="14"/>
                  </a:cubicBezTo>
                  <a:cubicBezTo>
                    <a:pt x="18" y="11"/>
                    <a:pt x="18" y="6"/>
                    <a:pt x="15" y="3"/>
                  </a:cubicBezTo>
                  <a:cubicBezTo>
                    <a:pt x="12" y="0"/>
                    <a:pt x="7" y="0"/>
                    <a:pt x="4" y="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52"/>
            <p:cNvSpPr>
              <a:spLocks/>
            </p:cNvSpPr>
            <p:nvPr/>
          </p:nvSpPr>
          <p:spPr bwMode="gray">
            <a:xfrm>
              <a:off x="8268997" y="3992522"/>
              <a:ext cx="316149" cy="309561"/>
            </a:xfrm>
            <a:custGeom>
              <a:avLst/>
              <a:gdLst>
                <a:gd name="T0" fmla="*/ 4 w 25"/>
                <a:gd name="T1" fmla="*/ 20 h 25"/>
                <a:gd name="T2" fmla="*/ 20 w 25"/>
                <a:gd name="T3" fmla="*/ 21 h 25"/>
                <a:gd name="T4" fmla="*/ 21 w 25"/>
                <a:gd name="T5" fmla="*/ 5 h 25"/>
                <a:gd name="T6" fmla="*/ 5 w 25"/>
                <a:gd name="T7" fmla="*/ 5 h 25"/>
                <a:gd name="T8" fmla="*/ 4 w 25"/>
                <a:gd name="T9" fmla="*/ 20 h 25"/>
              </a:gdLst>
              <a:ahLst/>
              <a:cxnLst>
                <a:cxn ang="0">
                  <a:pos x="T0" y="T1"/>
                </a:cxn>
                <a:cxn ang="0">
                  <a:pos x="T2" y="T3"/>
                </a:cxn>
                <a:cxn ang="0">
                  <a:pos x="T4" y="T5"/>
                </a:cxn>
                <a:cxn ang="0">
                  <a:pos x="T6" y="T7"/>
                </a:cxn>
                <a:cxn ang="0">
                  <a:pos x="T8" y="T9"/>
                </a:cxn>
              </a:cxnLst>
              <a:rect l="0" t="0" r="r" b="b"/>
              <a:pathLst>
                <a:path w="25" h="25">
                  <a:moveTo>
                    <a:pt x="4" y="20"/>
                  </a:moveTo>
                  <a:cubicBezTo>
                    <a:pt x="9" y="25"/>
                    <a:pt x="16" y="25"/>
                    <a:pt x="20" y="21"/>
                  </a:cubicBezTo>
                  <a:cubicBezTo>
                    <a:pt x="24" y="16"/>
                    <a:pt x="25" y="10"/>
                    <a:pt x="21" y="5"/>
                  </a:cubicBezTo>
                  <a:cubicBezTo>
                    <a:pt x="16" y="1"/>
                    <a:pt x="9" y="0"/>
                    <a:pt x="5" y="5"/>
                  </a:cubicBezTo>
                  <a:cubicBezTo>
                    <a:pt x="1" y="9"/>
                    <a:pt x="0" y="16"/>
                    <a:pt x="4" y="20"/>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453"/>
            <p:cNvSpPr>
              <a:spLocks/>
            </p:cNvSpPr>
            <p:nvPr/>
          </p:nvSpPr>
          <p:spPr bwMode="gray">
            <a:xfrm>
              <a:off x="8321688" y="4051798"/>
              <a:ext cx="526915" cy="540088"/>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454"/>
            <p:cNvSpPr>
              <a:spLocks/>
            </p:cNvSpPr>
            <p:nvPr/>
          </p:nvSpPr>
          <p:spPr bwMode="gray">
            <a:xfrm>
              <a:off x="8618077" y="4927797"/>
              <a:ext cx="164659" cy="79038"/>
            </a:xfrm>
            <a:custGeom>
              <a:avLst/>
              <a:gdLst>
                <a:gd name="T0" fmla="*/ 0 w 25"/>
                <a:gd name="T1" fmla="*/ 8 h 12"/>
                <a:gd name="T2" fmla="*/ 23 w 25"/>
                <a:gd name="T3" fmla="*/ 12 h 12"/>
                <a:gd name="T4" fmla="*/ 25 w 25"/>
                <a:gd name="T5" fmla="*/ 4 h 12"/>
                <a:gd name="T6" fmla="*/ 0 w 25"/>
                <a:gd name="T7" fmla="*/ 0 h 12"/>
                <a:gd name="T8" fmla="*/ 0 w 25"/>
                <a:gd name="T9" fmla="*/ 8 h 12"/>
              </a:gdLst>
              <a:ahLst/>
              <a:cxnLst>
                <a:cxn ang="0">
                  <a:pos x="T0" y="T1"/>
                </a:cxn>
                <a:cxn ang="0">
                  <a:pos x="T2" y="T3"/>
                </a:cxn>
                <a:cxn ang="0">
                  <a:pos x="T4" y="T5"/>
                </a:cxn>
                <a:cxn ang="0">
                  <a:pos x="T6" y="T7"/>
                </a:cxn>
                <a:cxn ang="0">
                  <a:pos x="T8" y="T9"/>
                </a:cxn>
              </a:cxnLst>
              <a:rect l="0" t="0" r="r" b="b"/>
              <a:pathLst>
                <a:path w="25" h="12">
                  <a:moveTo>
                    <a:pt x="0" y="8"/>
                  </a:moveTo>
                  <a:lnTo>
                    <a:pt x="23" y="12"/>
                  </a:lnTo>
                  <a:lnTo>
                    <a:pt x="25" y="4"/>
                  </a:lnTo>
                  <a:lnTo>
                    <a:pt x="0" y="0"/>
                  </a:lnTo>
                  <a:lnTo>
                    <a:pt x="0"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55"/>
            <p:cNvSpPr>
              <a:spLocks/>
            </p:cNvSpPr>
            <p:nvPr/>
          </p:nvSpPr>
          <p:spPr bwMode="gray">
            <a:xfrm>
              <a:off x="8670768" y="4414053"/>
              <a:ext cx="217350" cy="217350"/>
            </a:xfrm>
            <a:custGeom>
              <a:avLst/>
              <a:gdLst>
                <a:gd name="T0" fmla="*/ 7 w 17"/>
                <a:gd name="T1" fmla="*/ 16 h 17"/>
                <a:gd name="T2" fmla="*/ 16 w 17"/>
                <a:gd name="T3" fmla="*/ 10 h 17"/>
                <a:gd name="T4" fmla="*/ 10 w 17"/>
                <a:gd name="T5" fmla="*/ 1 h 17"/>
                <a:gd name="T6" fmla="*/ 0 w 17"/>
                <a:gd name="T7" fmla="*/ 7 h 17"/>
                <a:gd name="T8" fmla="*/ 7 w 17"/>
                <a:gd name="T9" fmla="*/ 16 h 17"/>
              </a:gdLst>
              <a:ahLst/>
              <a:cxnLst>
                <a:cxn ang="0">
                  <a:pos x="T0" y="T1"/>
                </a:cxn>
                <a:cxn ang="0">
                  <a:pos x="T2" y="T3"/>
                </a:cxn>
                <a:cxn ang="0">
                  <a:pos x="T4" y="T5"/>
                </a:cxn>
                <a:cxn ang="0">
                  <a:pos x="T6" y="T7"/>
                </a:cxn>
                <a:cxn ang="0">
                  <a:pos x="T8" y="T9"/>
                </a:cxn>
              </a:cxnLst>
              <a:rect l="0" t="0" r="r" b="b"/>
              <a:pathLst>
                <a:path w="17" h="17">
                  <a:moveTo>
                    <a:pt x="7" y="16"/>
                  </a:moveTo>
                  <a:cubicBezTo>
                    <a:pt x="11" y="17"/>
                    <a:pt x="15" y="14"/>
                    <a:pt x="16" y="10"/>
                  </a:cubicBezTo>
                  <a:cubicBezTo>
                    <a:pt x="17" y="6"/>
                    <a:pt x="14" y="1"/>
                    <a:pt x="10" y="1"/>
                  </a:cubicBezTo>
                  <a:cubicBezTo>
                    <a:pt x="5" y="0"/>
                    <a:pt x="1" y="3"/>
                    <a:pt x="0" y="7"/>
                  </a:cubicBezTo>
                  <a:cubicBezTo>
                    <a:pt x="0" y="11"/>
                    <a:pt x="2" y="16"/>
                    <a:pt x="7" y="16"/>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456"/>
            <p:cNvSpPr>
              <a:spLocks/>
            </p:cNvSpPr>
            <p:nvPr/>
          </p:nvSpPr>
          <p:spPr bwMode="gray">
            <a:xfrm>
              <a:off x="8618077" y="4506264"/>
              <a:ext cx="256869" cy="447878"/>
            </a:xfrm>
            <a:custGeom>
              <a:avLst/>
              <a:gdLst>
                <a:gd name="T0" fmla="*/ 0 w 39"/>
                <a:gd name="T1" fmla="*/ 64 h 68"/>
                <a:gd name="T2" fmla="*/ 8 w 39"/>
                <a:gd name="T3" fmla="*/ 0 h 68"/>
                <a:gd name="T4" fmla="*/ 39 w 39"/>
                <a:gd name="T5" fmla="*/ 5 h 68"/>
                <a:gd name="T6" fmla="*/ 27 w 39"/>
                <a:gd name="T7" fmla="*/ 68 h 68"/>
                <a:gd name="T8" fmla="*/ 0 w 39"/>
                <a:gd name="T9" fmla="*/ 64 h 68"/>
              </a:gdLst>
              <a:ahLst/>
              <a:cxnLst>
                <a:cxn ang="0">
                  <a:pos x="T0" y="T1"/>
                </a:cxn>
                <a:cxn ang="0">
                  <a:pos x="T2" y="T3"/>
                </a:cxn>
                <a:cxn ang="0">
                  <a:pos x="T4" y="T5"/>
                </a:cxn>
                <a:cxn ang="0">
                  <a:pos x="T6" y="T7"/>
                </a:cxn>
                <a:cxn ang="0">
                  <a:pos x="T8" y="T9"/>
                </a:cxn>
              </a:cxnLst>
              <a:rect l="0" t="0" r="r" b="b"/>
              <a:pathLst>
                <a:path w="39" h="68">
                  <a:moveTo>
                    <a:pt x="0" y="64"/>
                  </a:moveTo>
                  <a:lnTo>
                    <a:pt x="8" y="0"/>
                  </a:lnTo>
                  <a:lnTo>
                    <a:pt x="39" y="5"/>
                  </a:lnTo>
                  <a:lnTo>
                    <a:pt x="27" y="68"/>
                  </a:lnTo>
                  <a:lnTo>
                    <a:pt x="0" y="64"/>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457"/>
            <p:cNvSpPr>
              <a:spLocks/>
            </p:cNvSpPr>
            <p:nvPr/>
          </p:nvSpPr>
          <p:spPr bwMode="gray">
            <a:xfrm>
              <a:off x="8545628" y="5118801"/>
              <a:ext cx="52691" cy="39519"/>
            </a:xfrm>
            <a:custGeom>
              <a:avLst/>
              <a:gdLst>
                <a:gd name="T0" fmla="*/ 0 w 8"/>
                <a:gd name="T1" fmla="*/ 2 h 6"/>
                <a:gd name="T2" fmla="*/ 2 w 8"/>
                <a:gd name="T3" fmla="*/ 6 h 6"/>
                <a:gd name="T4" fmla="*/ 8 w 8"/>
                <a:gd name="T5" fmla="*/ 2 h 6"/>
                <a:gd name="T6" fmla="*/ 2 w 8"/>
                <a:gd name="T7" fmla="*/ 0 h 6"/>
                <a:gd name="T8" fmla="*/ 0 w 8"/>
                <a:gd name="T9" fmla="*/ 2 h 6"/>
              </a:gdLst>
              <a:ahLst/>
              <a:cxnLst>
                <a:cxn ang="0">
                  <a:pos x="T0" y="T1"/>
                </a:cxn>
                <a:cxn ang="0">
                  <a:pos x="T2" y="T3"/>
                </a:cxn>
                <a:cxn ang="0">
                  <a:pos x="T4" y="T5"/>
                </a:cxn>
                <a:cxn ang="0">
                  <a:pos x="T6" y="T7"/>
                </a:cxn>
                <a:cxn ang="0">
                  <a:pos x="T8" y="T9"/>
                </a:cxn>
              </a:cxnLst>
              <a:rect l="0" t="0" r="r" b="b"/>
              <a:pathLst>
                <a:path w="8" h="6">
                  <a:moveTo>
                    <a:pt x="0" y="2"/>
                  </a:moveTo>
                  <a:lnTo>
                    <a:pt x="2" y="6"/>
                  </a:lnTo>
                  <a:lnTo>
                    <a:pt x="8" y="2"/>
                  </a:lnTo>
                  <a:lnTo>
                    <a:pt x="2" y="0"/>
                  </a:lnTo>
                  <a:lnTo>
                    <a:pt x="0" y="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58"/>
            <p:cNvSpPr>
              <a:spLocks/>
            </p:cNvSpPr>
            <p:nvPr/>
          </p:nvSpPr>
          <p:spPr bwMode="gray">
            <a:xfrm>
              <a:off x="7880395" y="5118801"/>
              <a:ext cx="678401" cy="151486"/>
            </a:xfrm>
            <a:custGeom>
              <a:avLst/>
              <a:gdLst>
                <a:gd name="T0" fmla="*/ 103 w 103"/>
                <a:gd name="T1" fmla="*/ 0 h 23"/>
                <a:gd name="T2" fmla="*/ 46 w 103"/>
                <a:gd name="T3" fmla="*/ 17 h 23"/>
                <a:gd name="T4" fmla="*/ 44 w 103"/>
                <a:gd name="T5" fmla="*/ 4 h 23"/>
                <a:gd name="T6" fmla="*/ 42 w 103"/>
                <a:gd name="T7" fmla="*/ 17 h 23"/>
                <a:gd name="T8" fmla="*/ 0 w 103"/>
                <a:gd name="T9" fmla="*/ 19 h 23"/>
                <a:gd name="T10" fmla="*/ 0 w 103"/>
                <a:gd name="T11" fmla="*/ 23 h 23"/>
                <a:gd name="T12" fmla="*/ 46 w 103"/>
                <a:gd name="T13" fmla="*/ 21 h 23"/>
                <a:gd name="T14" fmla="*/ 103 w 103"/>
                <a:gd name="T15" fmla="*/ 0 h 23"/>
                <a:gd name="T16" fmla="*/ 103 w 10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3">
                  <a:moveTo>
                    <a:pt x="103" y="0"/>
                  </a:moveTo>
                  <a:lnTo>
                    <a:pt x="46" y="17"/>
                  </a:lnTo>
                  <a:lnTo>
                    <a:pt x="44" y="4"/>
                  </a:lnTo>
                  <a:lnTo>
                    <a:pt x="42" y="17"/>
                  </a:lnTo>
                  <a:lnTo>
                    <a:pt x="0" y="19"/>
                  </a:lnTo>
                  <a:lnTo>
                    <a:pt x="0" y="23"/>
                  </a:lnTo>
                  <a:lnTo>
                    <a:pt x="46" y="21"/>
                  </a:lnTo>
                  <a:lnTo>
                    <a:pt x="103"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459"/>
            <p:cNvSpPr>
              <a:spLocks/>
            </p:cNvSpPr>
            <p:nvPr/>
          </p:nvSpPr>
          <p:spPr bwMode="gray">
            <a:xfrm>
              <a:off x="8255824" y="5355913"/>
              <a:ext cx="493980" cy="177832"/>
            </a:xfrm>
            <a:custGeom>
              <a:avLst/>
              <a:gdLst>
                <a:gd name="T0" fmla="*/ 0 w 75"/>
                <a:gd name="T1" fmla="*/ 8 h 27"/>
                <a:gd name="T2" fmla="*/ 2 w 75"/>
                <a:gd name="T3" fmla="*/ 0 h 27"/>
                <a:gd name="T4" fmla="*/ 75 w 75"/>
                <a:gd name="T5" fmla="*/ 27 h 27"/>
                <a:gd name="T6" fmla="*/ 0 w 75"/>
                <a:gd name="T7" fmla="*/ 8 h 27"/>
              </a:gdLst>
              <a:ahLst/>
              <a:cxnLst>
                <a:cxn ang="0">
                  <a:pos x="T0" y="T1"/>
                </a:cxn>
                <a:cxn ang="0">
                  <a:pos x="T2" y="T3"/>
                </a:cxn>
                <a:cxn ang="0">
                  <a:pos x="T4" y="T5"/>
                </a:cxn>
                <a:cxn ang="0">
                  <a:pos x="T6" y="T7"/>
                </a:cxn>
              </a:cxnLst>
              <a:rect l="0" t="0" r="r" b="b"/>
              <a:pathLst>
                <a:path w="75" h="27">
                  <a:moveTo>
                    <a:pt x="0" y="8"/>
                  </a:moveTo>
                  <a:lnTo>
                    <a:pt x="2" y="0"/>
                  </a:lnTo>
                  <a:lnTo>
                    <a:pt x="75" y="27"/>
                  </a:lnTo>
                  <a:lnTo>
                    <a:pt x="0"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468"/>
            <p:cNvSpPr>
              <a:spLocks/>
            </p:cNvSpPr>
            <p:nvPr/>
          </p:nvSpPr>
          <p:spPr bwMode="gray">
            <a:xfrm>
              <a:off x="8157026" y="4012279"/>
              <a:ext cx="401771" cy="1218490"/>
            </a:xfrm>
            <a:custGeom>
              <a:avLst/>
              <a:gdLst>
                <a:gd name="T0" fmla="*/ 4 w 61"/>
                <a:gd name="T1" fmla="*/ 185 h 185"/>
                <a:gd name="T2" fmla="*/ 61 w 61"/>
                <a:gd name="T3" fmla="*/ 168 h 185"/>
                <a:gd name="T4" fmla="*/ 42 w 61"/>
                <a:gd name="T5" fmla="*/ 113 h 185"/>
                <a:gd name="T6" fmla="*/ 55 w 61"/>
                <a:gd name="T7" fmla="*/ 37 h 185"/>
                <a:gd name="T8" fmla="*/ 40 w 61"/>
                <a:gd name="T9" fmla="*/ 0 h 185"/>
                <a:gd name="T10" fmla="*/ 0 w 61"/>
                <a:gd name="T11" fmla="*/ 0 h 185"/>
                <a:gd name="T12" fmla="*/ 2 w 61"/>
                <a:gd name="T13" fmla="*/ 172 h 185"/>
                <a:gd name="T14" fmla="*/ 4 w 61"/>
                <a:gd name="T15" fmla="*/ 185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85">
                  <a:moveTo>
                    <a:pt x="4" y="185"/>
                  </a:moveTo>
                  <a:lnTo>
                    <a:pt x="61" y="168"/>
                  </a:lnTo>
                  <a:lnTo>
                    <a:pt x="42" y="113"/>
                  </a:lnTo>
                  <a:lnTo>
                    <a:pt x="55" y="37"/>
                  </a:lnTo>
                  <a:lnTo>
                    <a:pt x="40" y="0"/>
                  </a:lnTo>
                  <a:lnTo>
                    <a:pt x="0" y="0"/>
                  </a:lnTo>
                  <a:lnTo>
                    <a:pt x="2" y="172"/>
                  </a:lnTo>
                  <a:lnTo>
                    <a:pt x="4" y="185"/>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469"/>
            <p:cNvSpPr>
              <a:spLocks/>
            </p:cNvSpPr>
            <p:nvPr/>
          </p:nvSpPr>
          <p:spPr bwMode="gray">
            <a:xfrm>
              <a:off x="8051643" y="3841032"/>
              <a:ext cx="217350" cy="461051"/>
            </a:xfrm>
            <a:custGeom>
              <a:avLst/>
              <a:gdLst>
                <a:gd name="T0" fmla="*/ 17 w 17"/>
                <a:gd name="T1" fmla="*/ 0 h 37"/>
                <a:gd name="T2" fmla="*/ 0 w 17"/>
                <a:gd name="T3" fmla="*/ 1 h 37"/>
                <a:gd name="T4" fmla="*/ 0 w 17"/>
                <a:gd name="T5" fmla="*/ 17 h 37"/>
                <a:gd name="T6" fmla="*/ 8 w 17"/>
                <a:gd name="T7" fmla="*/ 37 h 37"/>
                <a:gd name="T8" fmla="*/ 16 w 17"/>
                <a:gd name="T9" fmla="*/ 17 h 37"/>
                <a:gd name="T10" fmla="*/ 17 w 17"/>
                <a:gd name="T11" fmla="*/ 0 h 37"/>
              </a:gdLst>
              <a:ahLst/>
              <a:cxnLst>
                <a:cxn ang="0">
                  <a:pos x="T0" y="T1"/>
                </a:cxn>
                <a:cxn ang="0">
                  <a:pos x="T2" y="T3"/>
                </a:cxn>
                <a:cxn ang="0">
                  <a:pos x="T4" y="T5"/>
                </a:cxn>
                <a:cxn ang="0">
                  <a:pos x="T6" y="T7"/>
                </a:cxn>
                <a:cxn ang="0">
                  <a:pos x="T8" y="T9"/>
                </a:cxn>
                <a:cxn ang="0">
                  <a:pos x="T10" y="T11"/>
                </a:cxn>
              </a:cxnLst>
              <a:rect l="0" t="0" r="r" b="b"/>
              <a:pathLst>
                <a:path w="17" h="37">
                  <a:moveTo>
                    <a:pt x="17" y="0"/>
                  </a:moveTo>
                  <a:cubicBezTo>
                    <a:pt x="0" y="1"/>
                    <a:pt x="0" y="1"/>
                    <a:pt x="0" y="1"/>
                  </a:cubicBezTo>
                  <a:cubicBezTo>
                    <a:pt x="0" y="17"/>
                    <a:pt x="0" y="17"/>
                    <a:pt x="0" y="17"/>
                  </a:cubicBezTo>
                  <a:cubicBezTo>
                    <a:pt x="0" y="17"/>
                    <a:pt x="1" y="37"/>
                    <a:pt x="8" y="37"/>
                  </a:cubicBezTo>
                  <a:cubicBezTo>
                    <a:pt x="15" y="37"/>
                    <a:pt x="16" y="17"/>
                    <a:pt x="16" y="17"/>
                  </a:cubicBezTo>
                  <a:lnTo>
                    <a:pt x="17" y="0"/>
                  </a:ln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70"/>
            <p:cNvSpPr>
              <a:spLocks/>
            </p:cNvSpPr>
            <p:nvPr/>
          </p:nvSpPr>
          <p:spPr bwMode="gray">
            <a:xfrm>
              <a:off x="8091161" y="3827858"/>
              <a:ext cx="177832" cy="85621"/>
            </a:xfrm>
            <a:custGeom>
              <a:avLst/>
              <a:gdLst>
                <a:gd name="T0" fmla="*/ 1 w 14"/>
                <a:gd name="T1" fmla="*/ 0 h 7"/>
                <a:gd name="T2" fmla="*/ 14 w 14"/>
                <a:gd name="T3" fmla="*/ 7 h 7"/>
                <a:gd name="T4" fmla="*/ 14 w 14"/>
                <a:gd name="T5" fmla="*/ 2 h 7"/>
                <a:gd name="T6" fmla="*/ 1 w 14"/>
                <a:gd name="T7" fmla="*/ 0 h 7"/>
              </a:gdLst>
              <a:ahLst/>
              <a:cxnLst>
                <a:cxn ang="0">
                  <a:pos x="T0" y="T1"/>
                </a:cxn>
                <a:cxn ang="0">
                  <a:pos x="T2" y="T3"/>
                </a:cxn>
                <a:cxn ang="0">
                  <a:pos x="T4" y="T5"/>
                </a:cxn>
                <a:cxn ang="0">
                  <a:pos x="T6" y="T7"/>
                </a:cxn>
              </a:cxnLst>
              <a:rect l="0" t="0" r="r" b="b"/>
              <a:pathLst>
                <a:path w="14" h="7">
                  <a:moveTo>
                    <a:pt x="1" y="0"/>
                  </a:moveTo>
                  <a:cubicBezTo>
                    <a:pt x="0" y="6"/>
                    <a:pt x="4" y="7"/>
                    <a:pt x="14" y="7"/>
                  </a:cubicBezTo>
                  <a:cubicBezTo>
                    <a:pt x="14" y="2"/>
                    <a:pt x="14" y="2"/>
                    <a:pt x="14" y="2"/>
                  </a:cubicBezTo>
                  <a:lnTo>
                    <a:pt x="1"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1"/>
            <p:cNvSpPr>
              <a:spLocks/>
            </p:cNvSpPr>
            <p:nvPr/>
          </p:nvSpPr>
          <p:spPr bwMode="gray">
            <a:xfrm>
              <a:off x="8157026" y="3999106"/>
              <a:ext cx="138313" cy="895756"/>
            </a:xfrm>
            <a:custGeom>
              <a:avLst/>
              <a:gdLst>
                <a:gd name="T0" fmla="*/ 0 w 21"/>
                <a:gd name="T1" fmla="*/ 27 h 136"/>
                <a:gd name="T2" fmla="*/ 0 w 21"/>
                <a:gd name="T3" fmla="*/ 136 h 136"/>
                <a:gd name="T4" fmla="*/ 13 w 21"/>
                <a:gd name="T5" fmla="*/ 58 h 136"/>
                <a:gd name="T6" fmla="*/ 21 w 21"/>
                <a:gd name="T7" fmla="*/ 25 h 136"/>
                <a:gd name="T8" fmla="*/ 9 w 21"/>
                <a:gd name="T9" fmla="*/ 0 h 136"/>
                <a:gd name="T10" fmla="*/ 9 w 21"/>
                <a:gd name="T11" fmla="*/ 8 h 136"/>
                <a:gd name="T12" fmla="*/ 0 w 21"/>
                <a:gd name="T13" fmla="*/ 27 h 136"/>
              </a:gdLst>
              <a:ahLst/>
              <a:cxnLst>
                <a:cxn ang="0">
                  <a:pos x="T0" y="T1"/>
                </a:cxn>
                <a:cxn ang="0">
                  <a:pos x="T2" y="T3"/>
                </a:cxn>
                <a:cxn ang="0">
                  <a:pos x="T4" y="T5"/>
                </a:cxn>
                <a:cxn ang="0">
                  <a:pos x="T6" y="T7"/>
                </a:cxn>
                <a:cxn ang="0">
                  <a:pos x="T8" y="T9"/>
                </a:cxn>
                <a:cxn ang="0">
                  <a:pos x="T10" y="T11"/>
                </a:cxn>
                <a:cxn ang="0">
                  <a:pos x="T12" y="T13"/>
                </a:cxn>
              </a:cxnLst>
              <a:rect l="0" t="0" r="r" b="b"/>
              <a:pathLst>
                <a:path w="21" h="136">
                  <a:moveTo>
                    <a:pt x="0" y="27"/>
                  </a:moveTo>
                  <a:lnTo>
                    <a:pt x="0" y="136"/>
                  </a:lnTo>
                  <a:lnTo>
                    <a:pt x="13" y="58"/>
                  </a:lnTo>
                  <a:lnTo>
                    <a:pt x="21" y="25"/>
                  </a:lnTo>
                  <a:lnTo>
                    <a:pt x="9" y="0"/>
                  </a:lnTo>
                  <a:lnTo>
                    <a:pt x="9" y="8"/>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72"/>
            <p:cNvSpPr>
              <a:spLocks/>
            </p:cNvSpPr>
            <p:nvPr/>
          </p:nvSpPr>
          <p:spPr bwMode="gray">
            <a:xfrm>
              <a:off x="8018712" y="4012279"/>
              <a:ext cx="138313" cy="882582"/>
            </a:xfrm>
            <a:custGeom>
              <a:avLst/>
              <a:gdLst>
                <a:gd name="T0" fmla="*/ 21 w 21"/>
                <a:gd name="T1" fmla="*/ 25 h 134"/>
                <a:gd name="T2" fmla="*/ 21 w 21"/>
                <a:gd name="T3" fmla="*/ 134 h 134"/>
                <a:gd name="T4" fmla="*/ 9 w 21"/>
                <a:gd name="T5" fmla="*/ 59 h 134"/>
                <a:gd name="T6" fmla="*/ 0 w 21"/>
                <a:gd name="T7" fmla="*/ 25 h 134"/>
                <a:gd name="T8" fmla="*/ 13 w 21"/>
                <a:gd name="T9" fmla="*/ 0 h 134"/>
                <a:gd name="T10" fmla="*/ 13 w 21"/>
                <a:gd name="T11" fmla="*/ 6 h 134"/>
                <a:gd name="T12" fmla="*/ 21 w 21"/>
                <a:gd name="T13" fmla="*/ 25 h 134"/>
              </a:gdLst>
              <a:ahLst/>
              <a:cxnLst>
                <a:cxn ang="0">
                  <a:pos x="T0" y="T1"/>
                </a:cxn>
                <a:cxn ang="0">
                  <a:pos x="T2" y="T3"/>
                </a:cxn>
                <a:cxn ang="0">
                  <a:pos x="T4" y="T5"/>
                </a:cxn>
                <a:cxn ang="0">
                  <a:pos x="T6" y="T7"/>
                </a:cxn>
                <a:cxn ang="0">
                  <a:pos x="T8" y="T9"/>
                </a:cxn>
                <a:cxn ang="0">
                  <a:pos x="T10" y="T11"/>
                </a:cxn>
                <a:cxn ang="0">
                  <a:pos x="T12" y="T13"/>
                </a:cxn>
              </a:cxnLst>
              <a:rect l="0" t="0" r="r" b="b"/>
              <a:pathLst>
                <a:path w="21" h="134">
                  <a:moveTo>
                    <a:pt x="21" y="25"/>
                  </a:moveTo>
                  <a:lnTo>
                    <a:pt x="21" y="134"/>
                  </a:lnTo>
                  <a:lnTo>
                    <a:pt x="9" y="59"/>
                  </a:lnTo>
                  <a:lnTo>
                    <a:pt x="0" y="25"/>
                  </a:lnTo>
                  <a:lnTo>
                    <a:pt x="13" y="0"/>
                  </a:lnTo>
                  <a:lnTo>
                    <a:pt x="13" y="6"/>
                  </a:ln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73"/>
            <p:cNvSpPr>
              <a:spLocks/>
            </p:cNvSpPr>
            <p:nvPr/>
          </p:nvSpPr>
          <p:spPr bwMode="gray">
            <a:xfrm>
              <a:off x="7939675" y="3979349"/>
              <a:ext cx="217350" cy="915513"/>
            </a:xfrm>
            <a:custGeom>
              <a:avLst/>
              <a:gdLst>
                <a:gd name="T0" fmla="*/ 1 w 17"/>
                <a:gd name="T1" fmla="*/ 6 h 73"/>
                <a:gd name="T2" fmla="*/ 3 w 17"/>
                <a:gd name="T3" fmla="*/ 11 h 73"/>
                <a:gd name="T4" fmla="*/ 0 w 17"/>
                <a:gd name="T5" fmla="*/ 13 h 73"/>
                <a:gd name="T6" fmla="*/ 17 w 17"/>
                <a:gd name="T7" fmla="*/ 73 h 73"/>
                <a:gd name="T8" fmla="*/ 17 w 17"/>
                <a:gd name="T9" fmla="*/ 67 h 73"/>
                <a:gd name="T10" fmla="*/ 9 w 17"/>
                <a:gd name="T11" fmla="*/ 0 h 73"/>
                <a:gd name="T12" fmla="*/ 1 w 17"/>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17" h="73">
                  <a:moveTo>
                    <a:pt x="1" y="6"/>
                  </a:moveTo>
                  <a:cubicBezTo>
                    <a:pt x="3" y="11"/>
                    <a:pt x="3" y="11"/>
                    <a:pt x="3" y="11"/>
                  </a:cubicBezTo>
                  <a:cubicBezTo>
                    <a:pt x="0" y="13"/>
                    <a:pt x="0" y="13"/>
                    <a:pt x="0" y="13"/>
                  </a:cubicBezTo>
                  <a:cubicBezTo>
                    <a:pt x="6" y="30"/>
                    <a:pt x="17" y="73"/>
                    <a:pt x="17" y="73"/>
                  </a:cubicBezTo>
                  <a:cubicBezTo>
                    <a:pt x="17" y="67"/>
                    <a:pt x="17" y="67"/>
                    <a:pt x="17" y="67"/>
                  </a:cubicBezTo>
                  <a:cubicBezTo>
                    <a:pt x="14" y="51"/>
                    <a:pt x="9" y="0"/>
                    <a:pt x="9" y="0"/>
                  </a:cubicBezTo>
                  <a:lnTo>
                    <a:pt x="1" y="6"/>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7" name="Freeform 474"/>
            <p:cNvSpPr>
              <a:spLocks/>
            </p:cNvSpPr>
            <p:nvPr/>
          </p:nvSpPr>
          <p:spPr bwMode="gray">
            <a:xfrm>
              <a:off x="8157026" y="3979349"/>
              <a:ext cx="210766" cy="915513"/>
            </a:xfrm>
            <a:custGeom>
              <a:avLst/>
              <a:gdLst>
                <a:gd name="T0" fmla="*/ 15 w 17"/>
                <a:gd name="T1" fmla="*/ 6 h 73"/>
                <a:gd name="T2" fmla="*/ 14 w 17"/>
                <a:gd name="T3" fmla="*/ 11 h 73"/>
                <a:gd name="T4" fmla="*/ 17 w 17"/>
                <a:gd name="T5" fmla="*/ 13 h 73"/>
                <a:gd name="T6" fmla="*/ 0 w 17"/>
                <a:gd name="T7" fmla="*/ 73 h 73"/>
                <a:gd name="T8" fmla="*/ 0 w 17"/>
                <a:gd name="T9" fmla="*/ 67 h 73"/>
                <a:gd name="T10" fmla="*/ 9 w 17"/>
                <a:gd name="T11" fmla="*/ 0 h 73"/>
                <a:gd name="T12" fmla="*/ 15 w 17"/>
                <a:gd name="T13" fmla="*/ 6 h 73"/>
              </a:gdLst>
              <a:ahLst/>
              <a:cxnLst>
                <a:cxn ang="0">
                  <a:pos x="T0" y="T1"/>
                </a:cxn>
                <a:cxn ang="0">
                  <a:pos x="T2" y="T3"/>
                </a:cxn>
                <a:cxn ang="0">
                  <a:pos x="T4" y="T5"/>
                </a:cxn>
                <a:cxn ang="0">
                  <a:pos x="T6" y="T7"/>
                </a:cxn>
                <a:cxn ang="0">
                  <a:pos x="T8" y="T9"/>
                </a:cxn>
                <a:cxn ang="0">
                  <a:pos x="T10" y="T11"/>
                </a:cxn>
                <a:cxn ang="0">
                  <a:pos x="T12" y="T13"/>
                </a:cxn>
              </a:cxnLst>
              <a:rect l="0" t="0" r="r" b="b"/>
              <a:pathLst>
                <a:path w="17" h="73">
                  <a:moveTo>
                    <a:pt x="15" y="6"/>
                  </a:moveTo>
                  <a:cubicBezTo>
                    <a:pt x="14" y="11"/>
                    <a:pt x="14" y="11"/>
                    <a:pt x="14" y="11"/>
                  </a:cubicBezTo>
                  <a:cubicBezTo>
                    <a:pt x="17" y="13"/>
                    <a:pt x="17" y="13"/>
                    <a:pt x="17" y="13"/>
                  </a:cubicBezTo>
                  <a:cubicBezTo>
                    <a:pt x="11" y="30"/>
                    <a:pt x="0" y="73"/>
                    <a:pt x="0" y="73"/>
                  </a:cubicBezTo>
                  <a:cubicBezTo>
                    <a:pt x="0" y="67"/>
                    <a:pt x="0" y="67"/>
                    <a:pt x="0" y="67"/>
                  </a:cubicBezTo>
                  <a:cubicBezTo>
                    <a:pt x="4" y="51"/>
                    <a:pt x="9" y="0"/>
                    <a:pt x="9" y="0"/>
                  </a:cubicBezTo>
                  <a:lnTo>
                    <a:pt x="15" y="6"/>
                  </a:lnTo>
                  <a:close/>
                </a:path>
              </a:pathLst>
            </a:custGeom>
            <a:solidFill>
              <a:srgbClr val="182F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8" name="Freeform 475"/>
            <p:cNvSpPr>
              <a:spLocks/>
            </p:cNvSpPr>
            <p:nvPr/>
          </p:nvSpPr>
          <p:spPr bwMode="gray">
            <a:xfrm>
              <a:off x="8005540" y="3939830"/>
              <a:ext cx="98795" cy="263457"/>
            </a:xfrm>
            <a:custGeom>
              <a:avLst/>
              <a:gdLst>
                <a:gd name="T0" fmla="*/ 7 w 15"/>
                <a:gd name="T1" fmla="*/ 0 h 40"/>
                <a:gd name="T2" fmla="*/ 5 w 15"/>
                <a:gd name="T3" fmla="*/ 8 h 40"/>
                <a:gd name="T4" fmla="*/ 0 w 15"/>
                <a:gd name="T5" fmla="*/ 40 h 40"/>
                <a:gd name="T6" fmla="*/ 15 w 15"/>
                <a:gd name="T7" fmla="*/ 11 h 40"/>
                <a:gd name="T8" fmla="*/ 7 w 15"/>
                <a:gd name="T9" fmla="*/ 0 h 40"/>
              </a:gdLst>
              <a:ahLst/>
              <a:cxnLst>
                <a:cxn ang="0">
                  <a:pos x="T0" y="T1"/>
                </a:cxn>
                <a:cxn ang="0">
                  <a:pos x="T2" y="T3"/>
                </a:cxn>
                <a:cxn ang="0">
                  <a:pos x="T4" y="T5"/>
                </a:cxn>
                <a:cxn ang="0">
                  <a:pos x="T6" y="T7"/>
                </a:cxn>
                <a:cxn ang="0">
                  <a:pos x="T8" y="T9"/>
                </a:cxn>
              </a:cxnLst>
              <a:rect l="0" t="0" r="r" b="b"/>
              <a:pathLst>
                <a:path w="15" h="40">
                  <a:moveTo>
                    <a:pt x="7" y="0"/>
                  </a:moveTo>
                  <a:lnTo>
                    <a:pt x="5" y="8"/>
                  </a:lnTo>
                  <a:lnTo>
                    <a:pt x="0" y="40"/>
                  </a:lnTo>
                  <a:lnTo>
                    <a:pt x="15" y="11"/>
                  </a:lnTo>
                  <a:lnTo>
                    <a:pt x="7"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76"/>
            <p:cNvSpPr>
              <a:spLocks/>
            </p:cNvSpPr>
            <p:nvPr/>
          </p:nvSpPr>
          <p:spPr bwMode="gray">
            <a:xfrm>
              <a:off x="8216305" y="3939830"/>
              <a:ext cx="79038" cy="237112"/>
            </a:xfrm>
            <a:custGeom>
              <a:avLst/>
              <a:gdLst>
                <a:gd name="T0" fmla="*/ 0 w 12"/>
                <a:gd name="T1" fmla="*/ 9 h 36"/>
                <a:gd name="T2" fmla="*/ 6 w 12"/>
                <a:gd name="T3" fmla="*/ 0 h 36"/>
                <a:gd name="T4" fmla="*/ 10 w 12"/>
                <a:gd name="T5" fmla="*/ 8 h 36"/>
                <a:gd name="T6" fmla="*/ 12 w 12"/>
                <a:gd name="T7" fmla="*/ 36 h 36"/>
                <a:gd name="T8" fmla="*/ 0 w 12"/>
                <a:gd name="T9" fmla="*/ 9 h 36"/>
              </a:gdLst>
              <a:ahLst/>
              <a:cxnLst>
                <a:cxn ang="0">
                  <a:pos x="T0" y="T1"/>
                </a:cxn>
                <a:cxn ang="0">
                  <a:pos x="T2" y="T3"/>
                </a:cxn>
                <a:cxn ang="0">
                  <a:pos x="T4" y="T5"/>
                </a:cxn>
                <a:cxn ang="0">
                  <a:pos x="T6" y="T7"/>
                </a:cxn>
                <a:cxn ang="0">
                  <a:pos x="T8" y="T9"/>
                </a:cxn>
              </a:cxnLst>
              <a:rect l="0" t="0" r="r" b="b"/>
              <a:pathLst>
                <a:path w="12" h="36">
                  <a:moveTo>
                    <a:pt x="0" y="9"/>
                  </a:moveTo>
                  <a:lnTo>
                    <a:pt x="6" y="0"/>
                  </a:lnTo>
                  <a:lnTo>
                    <a:pt x="10" y="8"/>
                  </a:lnTo>
                  <a:lnTo>
                    <a:pt x="12" y="3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77"/>
            <p:cNvSpPr>
              <a:spLocks/>
            </p:cNvSpPr>
            <p:nvPr/>
          </p:nvSpPr>
          <p:spPr bwMode="gray">
            <a:xfrm>
              <a:off x="7893567" y="3360224"/>
              <a:ext cx="500570" cy="526915"/>
            </a:xfrm>
            <a:custGeom>
              <a:avLst/>
              <a:gdLst>
                <a:gd name="T0" fmla="*/ 29 w 40"/>
                <a:gd name="T1" fmla="*/ 14 h 42"/>
                <a:gd name="T2" fmla="*/ 0 w 40"/>
                <a:gd name="T3" fmla="*/ 22 h 42"/>
                <a:gd name="T4" fmla="*/ 19 w 40"/>
                <a:gd name="T5" fmla="*/ 41 h 42"/>
                <a:gd name="T6" fmla="*/ 36 w 40"/>
                <a:gd name="T7" fmla="*/ 37 h 42"/>
                <a:gd name="T8" fmla="*/ 39 w 40"/>
                <a:gd name="T9" fmla="*/ 34 h 42"/>
                <a:gd name="T10" fmla="*/ 35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7" y="0"/>
                    <a:pt x="0" y="9"/>
                    <a:pt x="0" y="22"/>
                  </a:cubicBezTo>
                  <a:cubicBezTo>
                    <a:pt x="0" y="35"/>
                    <a:pt x="11" y="40"/>
                    <a:pt x="19" y="41"/>
                  </a:cubicBezTo>
                  <a:cubicBezTo>
                    <a:pt x="26" y="42"/>
                    <a:pt x="33" y="38"/>
                    <a:pt x="36" y="37"/>
                  </a:cubicBezTo>
                  <a:cubicBezTo>
                    <a:pt x="40" y="35"/>
                    <a:pt x="39" y="34"/>
                    <a:pt x="39" y="34"/>
                  </a:cubicBezTo>
                  <a:cubicBezTo>
                    <a:pt x="38" y="32"/>
                    <a:pt x="35" y="25"/>
                    <a:pt x="35" y="23"/>
                  </a:cubicBezTo>
                  <a:cubicBezTo>
                    <a:pt x="39" y="21"/>
                    <a:pt x="37" y="20"/>
                    <a:pt x="37" y="20"/>
                  </a:cubicBezTo>
                  <a:cubicBezTo>
                    <a:pt x="36" y="19"/>
                    <a:pt x="30" y="16"/>
                    <a:pt x="30" y="15"/>
                  </a:cubicBezTo>
                  <a:cubicBezTo>
                    <a:pt x="29" y="15"/>
                    <a:pt x="29" y="14"/>
                    <a:pt x="29" y="14"/>
                  </a:cubicBezTo>
                  <a:close/>
                </a:path>
              </a:pathLst>
            </a:custGeom>
            <a:solidFill>
              <a:srgbClr val="F0BE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78"/>
            <p:cNvSpPr>
              <a:spLocks noChangeArrowheads="1"/>
            </p:cNvSpPr>
            <p:nvPr/>
          </p:nvSpPr>
          <p:spPr bwMode="gray">
            <a:xfrm>
              <a:off x="8130680" y="3873966"/>
              <a:ext cx="6585" cy="6585"/>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9"/>
            <p:cNvSpPr>
              <a:spLocks/>
            </p:cNvSpPr>
            <p:nvPr/>
          </p:nvSpPr>
          <p:spPr bwMode="gray">
            <a:xfrm>
              <a:off x="8130680" y="3603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80"/>
            <p:cNvSpPr>
              <a:spLocks/>
            </p:cNvSpPr>
            <p:nvPr/>
          </p:nvSpPr>
          <p:spPr bwMode="gray">
            <a:xfrm>
              <a:off x="8077988" y="3676373"/>
              <a:ext cx="52691" cy="85621"/>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3" y="6"/>
                    <a:pt x="4" y="7"/>
                  </a:cubicBezTo>
                  <a:cubicBezTo>
                    <a:pt x="3" y="5"/>
                    <a:pt x="1" y="2"/>
                    <a:pt x="2" y="0"/>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81"/>
            <p:cNvSpPr>
              <a:spLocks/>
            </p:cNvSpPr>
            <p:nvPr/>
          </p:nvSpPr>
          <p:spPr bwMode="gray">
            <a:xfrm>
              <a:off x="7715736" y="3386569"/>
              <a:ext cx="553261" cy="513742"/>
            </a:xfrm>
            <a:custGeom>
              <a:avLst/>
              <a:gdLst>
                <a:gd name="T0" fmla="*/ 34 w 44"/>
                <a:gd name="T1" fmla="*/ 31 h 41"/>
                <a:gd name="T2" fmla="*/ 34 w 44"/>
                <a:gd name="T3" fmla="*/ 39 h 41"/>
                <a:gd name="T4" fmla="*/ 33 w 44"/>
                <a:gd name="T5" fmla="*/ 39 h 41"/>
                <a:gd name="T6" fmla="*/ 19 w 44"/>
                <a:gd name="T7" fmla="*/ 37 h 41"/>
                <a:gd name="T8" fmla="*/ 17 w 44"/>
                <a:gd name="T9" fmla="*/ 38 h 41"/>
                <a:gd name="T10" fmla="*/ 2 w 44"/>
                <a:gd name="T11" fmla="*/ 33 h 41"/>
                <a:gd name="T12" fmla="*/ 8 w 44"/>
                <a:gd name="T13" fmla="*/ 18 h 41"/>
                <a:gd name="T14" fmla="*/ 10 w 44"/>
                <a:gd name="T15" fmla="*/ 17 h 41"/>
                <a:gd name="T16" fmla="*/ 12 w 44"/>
                <a:gd name="T17" fmla="*/ 10 h 41"/>
                <a:gd name="T18" fmla="*/ 18 w 44"/>
                <a:gd name="T19" fmla="*/ 4 h 41"/>
                <a:gd name="T20" fmla="*/ 32 w 44"/>
                <a:gd name="T21" fmla="*/ 2 h 41"/>
                <a:gd name="T22" fmla="*/ 42 w 44"/>
                <a:gd name="T23" fmla="*/ 4 h 41"/>
                <a:gd name="T24" fmla="*/ 43 w 44"/>
                <a:gd name="T25" fmla="*/ 12 h 41"/>
                <a:gd name="T26" fmla="*/ 43 w 44"/>
                <a:gd name="T27" fmla="*/ 12 h 41"/>
                <a:gd name="T28" fmla="*/ 36 w 44"/>
                <a:gd name="T29" fmla="*/ 14 h 41"/>
                <a:gd name="T30" fmla="*/ 31 w 44"/>
                <a:gd name="T31" fmla="*/ 13 h 41"/>
                <a:gd name="T32" fmla="*/ 31 w 44"/>
                <a:gd name="T33" fmla="*/ 13 h 41"/>
                <a:gd name="T34" fmla="*/ 37 w 44"/>
                <a:gd name="T35" fmla="*/ 23 h 41"/>
                <a:gd name="T36" fmla="*/ 35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3" y="39"/>
                    <a:pt x="33" y="39"/>
                    <a:pt x="33" y="39"/>
                  </a:cubicBezTo>
                  <a:cubicBezTo>
                    <a:pt x="28" y="40"/>
                    <a:pt x="23" y="40"/>
                    <a:pt x="19" y="37"/>
                  </a:cubicBezTo>
                  <a:cubicBezTo>
                    <a:pt x="18" y="37"/>
                    <a:pt x="18" y="38"/>
                    <a:pt x="17" y="38"/>
                  </a:cubicBezTo>
                  <a:cubicBezTo>
                    <a:pt x="12" y="41"/>
                    <a:pt x="5" y="38"/>
                    <a:pt x="2" y="33"/>
                  </a:cubicBezTo>
                  <a:cubicBezTo>
                    <a:pt x="0" y="27"/>
                    <a:pt x="2" y="21"/>
                    <a:pt x="8" y="18"/>
                  </a:cubicBezTo>
                  <a:cubicBezTo>
                    <a:pt x="8" y="18"/>
                    <a:pt x="9" y="17"/>
                    <a:pt x="10" y="17"/>
                  </a:cubicBezTo>
                  <a:cubicBezTo>
                    <a:pt x="10" y="15"/>
                    <a:pt x="11" y="13"/>
                    <a:pt x="12" y="10"/>
                  </a:cubicBezTo>
                  <a:cubicBezTo>
                    <a:pt x="14" y="8"/>
                    <a:pt x="16" y="6"/>
                    <a:pt x="18" y="4"/>
                  </a:cubicBezTo>
                  <a:cubicBezTo>
                    <a:pt x="22" y="2"/>
                    <a:pt x="27" y="1"/>
                    <a:pt x="32" y="2"/>
                  </a:cubicBezTo>
                  <a:cubicBezTo>
                    <a:pt x="35" y="0"/>
                    <a:pt x="40" y="1"/>
                    <a:pt x="42" y="4"/>
                  </a:cubicBezTo>
                  <a:cubicBezTo>
                    <a:pt x="44" y="7"/>
                    <a:pt x="44" y="10"/>
                    <a:pt x="43" y="12"/>
                  </a:cubicBezTo>
                  <a:cubicBezTo>
                    <a:pt x="43" y="12"/>
                    <a:pt x="43" y="12"/>
                    <a:pt x="43" y="12"/>
                  </a:cubicBezTo>
                  <a:cubicBezTo>
                    <a:pt x="40" y="14"/>
                    <a:pt x="38" y="15"/>
                    <a:pt x="36" y="14"/>
                  </a:cubicBezTo>
                  <a:cubicBezTo>
                    <a:pt x="33" y="14"/>
                    <a:pt x="32" y="13"/>
                    <a:pt x="31" y="13"/>
                  </a:cubicBezTo>
                  <a:cubicBezTo>
                    <a:pt x="31" y="13"/>
                    <a:pt x="31" y="13"/>
                    <a:pt x="31" y="13"/>
                  </a:cubicBezTo>
                  <a:cubicBezTo>
                    <a:pt x="37" y="23"/>
                    <a:pt x="37" y="23"/>
                    <a:pt x="37" y="23"/>
                  </a:cubicBezTo>
                  <a:cubicBezTo>
                    <a:pt x="37" y="24"/>
                    <a:pt x="35" y="24"/>
                    <a:pt x="35" y="24"/>
                  </a:cubicBezTo>
                  <a:cubicBezTo>
                    <a:pt x="35" y="24"/>
                    <a:pt x="33" y="23"/>
                    <a:pt x="31" y="23"/>
                  </a:cubicBezTo>
                  <a:cubicBezTo>
                    <a:pt x="30" y="23"/>
                    <a:pt x="29" y="23"/>
                    <a:pt x="29" y="24"/>
                  </a:cubicBezTo>
                  <a:cubicBezTo>
                    <a:pt x="29" y="25"/>
                    <a:pt x="30" y="27"/>
                    <a:pt x="31" y="28"/>
                  </a:cubicBezTo>
                  <a:cubicBezTo>
                    <a:pt x="32" y="29"/>
                    <a:pt x="32" y="29"/>
                    <a:pt x="33" y="30"/>
                  </a:cubicBezTo>
                  <a:cubicBezTo>
                    <a:pt x="33" y="30"/>
                    <a:pt x="34" y="31"/>
                    <a:pt x="34" y="31"/>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82"/>
            <p:cNvSpPr>
              <a:spLocks/>
            </p:cNvSpPr>
            <p:nvPr/>
          </p:nvSpPr>
          <p:spPr bwMode="gray">
            <a:xfrm>
              <a:off x="8216305" y="3603920"/>
              <a:ext cx="26346" cy="19757"/>
            </a:xfrm>
            <a:custGeom>
              <a:avLst/>
              <a:gdLst>
                <a:gd name="T0" fmla="*/ 1 w 2"/>
                <a:gd name="T1" fmla="*/ 1 h 2"/>
                <a:gd name="T2" fmla="*/ 2 w 2"/>
                <a:gd name="T3" fmla="*/ 2 h 2"/>
                <a:gd name="T4" fmla="*/ 2 w 2"/>
                <a:gd name="T5" fmla="*/ 1 h 2"/>
                <a:gd name="T6" fmla="*/ 1 w 2"/>
                <a:gd name="T7" fmla="*/ 0 h 2"/>
                <a:gd name="T8" fmla="*/ 0 w 2"/>
                <a:gd name="T9" fmla="*/ 2 h 2"/>
                <a:gd name="T10" fmla="*/ 0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2" y="2"/>
                    <a:pt x="2" y="2"/>
                    <a:pt x="2" y="2"/>
                  </a:cubicBezTo>
                  <a:cubicBezTo>
                    <a:pt x="2" y="1"/>
                    <a:pt x="2" y="1"/>
                    <a:pt x="2" y="1"/>
                  </a:cubicBezTo>
                  <a:cubicBezTo>
                    <a:pt x="2" y="0"/>
                    <a:pt x="1" y="0"/>
                    <a:pt x="1" y="0"/>
                  </a:cubicBezTo>
                  <a:cubicBezTo>
                    <a:pt x="0" y="0"/>
                    <a:pt x="0" y="1"/>
                    <a:pt x="0" y="2"/>
                  </a:cubicBezTo>
                  <a:cubicBezTo>
                    <a:pt x="0" y="2"/>
                    <a:pt x="0" y="2"/>
                    <a:pt x="0" y="2"/>
                  </a:cubicBezTo>
                  <a:cubicBezTo>
                    <a:pt x="1" y="2"/>
                    <a:pt x="1" y="2"/>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83"/>
            <p:cNvSpPr>
              <a:spLocks/>
            </p:cNvSpPr>
            <p:nvPr/>
          </p:nvSpPr>
          <p:spPr bwMode="gray">
            <a:xfrm>
              <a:off x="8295343" y="3715892"/>
              <a:ext cx="59276" cy="26346"/>
            </a:xfrm>
            <a:custGeom>
              <a:avLst/>
              <a:gdLst>
                <a:gd name="T0" fmla="*/ 0 w 5"/>
                <a:gd name="T1" fmla="*/ 2 h 2"/>
                <a:gd name="T2" fmla="*/ 3 w 5"/>
                <a:gd name="T3" fmla="*/ 1 h 2"/>
                <a:gd name="T4" fmla="*/ 5 w 5"/>
                <a:gd name="T5" fmla="*/ 0 h 2"/>
                <a:gd name="T6" fmla="*/ 5 w 5"/>
                <a:gd name="T7" fmla="*/ 0 h 2"/>
                <a:gd name="T8" fmla="*/ 5 w 5"/>
                <a:gd name="T9" fmla="*/ 1 h 2"/>
                <a:gd name="T10" fmla="*/ 5 w 5"/>
                <a:gd name="T11" fmla="*/ 1 h 2"/>
                <a:gd name="T12" fmla="*/ 3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3" y="1"/>
                  </a:cubicBezTo>
                  <a:cubicBezTo>
                    <a:pt x="4" y="1"/>
                    <a:pt x="5" y="0"/>
                    <a:pt x="5" y="0"/>
                  </a:cubicBezTo>
                  <a:cubicBezTo>
                    <a:pt x="5" y="0"/>
                    <a:pt x="5" y="0"/>
                    <a:pt x="5" y="0"/>
                  </a:cubicBezTo>
                  <a:cubicBezTo>
                    <a:pt x="5" y="1"/>
                    <a:pt x="5" y="1"/>
                    <a:pt x="5" y="1"/>
                  </a:cubicBezTo>
                  <a:cubicBezTo>
                    <a:pt x="5" y="1"/>
                    <a:pt x="5" y="1"/>
                    <a:pt x="5" y="1"/>
                  </a:cubicBezTo>
                  <a:cubicBezTo>
                    <a:pt x="5" y="1"/>
                    <a:pt x="4" y="1"/>
                    <a:pt x="3"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84"/>
            <p:cNvSpPr>
              <a:spLocks/>
            </p:cNvSpPr>
            <p:nvPr/>
          </p:nvSpPr>
          <p:spPr bwMode="gray">
            <a:xfrm>
              <a:off x="8295343" y="3729064"/>
              <a:ext cx="59276" cy="13173"/>
            </a:xfrm>
            <a:custGeom>
              <a:avLst/>
              <a:gdLst>
                <a:gd name="T0" fmla="*/ 0 w 5"/>
                <a:gd name="T1" fmla="*/ 1 h 1"/>
                <a:gd name="T2" fmla="*/ 3 w 5"/>
                <a:gd name="T3" fmla="*/ 0 h 1"/>
                <a:gd name="T4" fmla="*/ 5 w 5"/>
                <a:gd name="T5" fmla="*/ 0 h 1"/>
                <a:gd name="T6" fmla="*/ 5 w 5"/>
                <a:gd name="T7" fmla="*/ 0 h 1"/>
                <a:gd name="T8" fmla="*/ 5 w 5"/>
                <a:gd name="T9" fmla="*/ 0 h 1"/>
                <a:gd name="T10" fmla="*/ 5 w 5"/>
                <a:gd name="T11" fmla="*/ 0 h 1"/>
                <a:gd name="T12" fmla="*/ 3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3" y="0"/>
                  </a:cubicBezTo>
                  <a:cubicBezTo>
                    <a:pt x="4" y="0"/>
                    <a:pt x="5" y="0"/>
                    <a:pt x="5" y="0"/>
                  </a:cubicBezTo>
                  <a:cubicBezTo>
                    <a:pt x="5" y="0"/>
                    <a:pt x="5" y="0"/>
                    <a:pt x="5" y="0"/>
                  </a:cubicBezTo>
                  <a:cubicBezTo>
                    <a:pt x="5" y="0"/>
                    <a:pt x="5" y="0"/>
                    <a:pt x="5" y="0"/>
                  </a:cubicBezTo>
                  <a:cubicBezTo>
                    <a:pt x="5" y="0"/>
                    <a:pt x="5" y="0"/>
                    <a:pt x="5" y="0"/>
                  </a:cubicBezTo>
                  <a:cubicBezTo>
                    <a:pt x="5" y="0"/>
                    <a:pt x="4" y="1"/>
                    <a:pt x="3"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47"/>
            <p:cNvSpPr>
              <a:spLocks/>
            </p:cNvSpPr>
            <p:nvPr/>
          </p:nvSpPr>
          <p:spPr bwMode="gray">
            <a:xfrm>
              <a:off x="7636699" y="5105628"/>
              <a:ext cx="164659" cy="72449"/>
            </a:xfrm>
            <a:custGeom>
              <a:avLst/>
              <a:gdLst>
                <a:gd name="T0" fmla="*/ 25 w 25"/>
                <a:gd name="T1" fmla="*/ 8 h 11"/>
                <a:gd name="T2" fmla="*/ 2 w 25"/>
                <a:gd name="T3" fmla="*/ 11 h 11"/>
                <a:gd name="T4" fmla="*/ 0 w 25"/>
                <a:gd name="T5" fmla="*/ 6 h 11"/>
                <a:gd name="T6" fmla="*/ 25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5" y="0"/>
                  </a:lnTo>
                  <a:lnTo>
                    <a:pt x="25"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p:cNvGrpSpPr/>
          <p:nvPr userDrawn="1"/>
        </p:nvGrpSpPr>
        <p:grpSpPr bwMode="gray">
          <a:xfrm>
            <a:off x="9819181" y="2404867"/>
            <a:ext cx="2180110" cy="1304115"/>
            <a:chOff x="9612631" y="2826720"/>
            <a:chExt cx="2180110" cy="1304115"/>
          </a:xfrm>
        </p:grpSpPr>
        <p:sp>
          <p:nvSpPr>
            <p:cNvPr id="120"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121"/>
          <p:cNvGrpSpPr/>
          <p:nvPr userDrawn="1"/>
        </p:nvGrpSpPr>
        <p:grpSpPr bwMode="gray">
          <a:xfrm>
            <a:off x="8603167" y="4590477"/>
            <a:ext cx="3833308" cy="2405462"/>
            <a:chOff x="8603167" y="4590477"/>
            <a:chExt cx="3833308" cy="2405462"/>
          </a:xfrm>
        </p:grpSpPr>
        <p:sp>
          <p:nvSpPr>
            <p:cNvPr id="123"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pPr lvl="0"/>
              <a:endParaRPr lang="en-US" dirty="0"/>
            </a:p>
          </p:txBody>
        </p:sp>
        <p:sp>
          <p:nvSpPr>
            <p:cNvPr id="124"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5" name="Group 124"/>
          <p:cNvGrpSpPr/>
          <p:nvPr userDrawn="1"/>
        </p:nvGrpSpPr>
        <p:grpSpPr bwMode="gray">
          <a:xfrm>
            <a:off x="11986653" y="4825643"/>
            <a:ext cx="465161" cy="993181"/>
            <a:chOff x="11986653" y="4825643"/>
            <a:chExt cx="465161" cy="993181"/>
          </a:xfrm>
        </p:grpSpPr>
        <p:sp>
          <p:nvSpPr>
            <p:cNvPr id="126"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27" name="Freeform: Shape 126"/>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28" name="Group 127"/>
          <p:cNvGrpSpPr/>
          <p:nvPr userDrawn="1"/>
        </p:nvGrpSpPr>
        <p:grpSpPr>
          <a:xfrm>
            <a:off x="11100633" y="1183681"/>
            <a:ext cx="1115763" cy="667436"/>
            <a:chOff x="11100633" y="1183681"/>
            <a:chExt cx="1115763" cy="667436"/>
          </a:xfrm>
        </p:grpSpPr>
        <p:sp>
          <p:nvSpPr>
            <p:cNvPr id="129"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9020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09" name="Group 208"/>
          <p:cNvGrpSpPr/>
          <p:nvPr userDrawn="1"/>
        </p:nvGrpSpPr>
        <p:grpSpPr bwMode="gray">
          <a:xfrm>
            <a:off x="9819181" y="2404867"/>
            <a:ext cx="2180110" cy="1304115"/>
            <a:chOff x="9612631" y="2826720"/>
            <a:chExt cx="2180110" cy="1304115"/>
          </a:xfrm>
        </p:grpSpPr>
        <p:sp>
          <p:nvSpPr>
            <p:cNvPr id="343"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0" name="Group 209"/>
          <p:cNvGrpSpPr/>
          <p:nvPr userDrawn="1"/>
        </p:nvGrpSpPr>
        <p:grpSpPr bwMode="gray">
          <a:xfrm>
            <a:off x="8603167" y="4590477"/>
            <a:ext cx="3833308" cy="2405462"/>
            <a:chOff x="8603167" y="4590477"/>
            <a:chExt cx="3833308" cy="2405462"/>
          </a:xfrm>
        </p:grpSpPr>
        <p:sp>
          <p:nvSpPr>
            <p:cNvPr id="341"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pPr lvl="0"/>
              <a:endParaRPr lang="en-US" dirty="0"/>
            </a:p>
          </p:txBody>
        </p:sp>
        <p:sp>
          <p:nvSpPr>
            <p:cNvPr id="342"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11" name="Group 210"/>
          <p:cNvGrpSpPr/>
          <p:nvPr userDrawn="1"/>
        </p:nvGrpSpPr>
        <p:grpSpPr bwMode="gray">
          <a:xfrm>
            <a:off x="11986653" y="4825643"/>
            <a:ext cx="465161" cy="993181"/>
            <a:chOff x="11986653" y="4825643"/>
            <a:chExt cx="465161" cy="993181"/>
          </a:xfrm>
        </p:grpSpPr>
        <p:sp>
          <p:nvSpPr>
            <p:cNvPr id="339"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340" name="Freeform: Shape 339"/>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13" name="Group 212"/>
          <p:cNvGrpSpPr/>
          <p:nvPr userDrawn="1"/>
        </p:nvGrpSpPr>
        <p:grpSpPr>
          <a:xfrm>
            <a:off x="11100633" y="1183681"/>
            <a:ext cx="1115763" cy="667436"/>
            <a:chOff x="11100633" y="1183681"/>
            <a:chExt cx="1115763" cy="667436"/>
          </a:xfrm>
        </p:grpSpPr>
        <p:sp>
          <p:nvSpPr>
            <p:cNvPr id="214"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33084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2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7315200"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548640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2"/>
          <a:stretch>
            <a:fillRect/>
          </a:stretch>
        </p:blipFill>
        <p:spPr>
          <a:xfrm>
            <a:off x="464973" y="479425"/>
            <a:ext cx="1451843" cy="310896"/>
          </a:xfrm>
          <a:prstGeom prst="rect">
            <a:avLst/>
          </a:prstGeom>
        </p:spPr>
      </p:pic>
      <p:sp>
        <p:nvSpPr>
          <p:cNvPr id="158" name="Rectangle 14"/>
          <p:cNvSpPr>
            <a:spLocks noChangeArrowheads="1"/>
          </p:cNvSpPr>
          <p:nvPr userDrawn="1"/>
        </p:nvSpPr>
        <p:spPr bwMode="auto">
          <a:xfrm>
            <a:off x="2434010" y="4565377"/>
            <a:ext cx="1747837"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9" name="Group 248"/>
          <p:cNvGrpSpPr/>
          <p:nvPr userDrawn="1"/>
        </p:nvGrpSpPr>
        <p:grpSpPr>
          <a:xfrm>
            <a:off x="9819181" y="2404867"/>
            <a:ext cx="2180110" cy="1304115"/>
            <a:chOff x="9612631" y="2826720"/>
            <a:chExt cx="2180110" cy="1304115"/>
          </a:xfrm>
        </p:grpSpPr>
        <p:sp>
          <p:nvSpPr>
            <p:cNvPr id="305"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0" name="Group 249"/>
          <p:cNvGrpSpPr/>
          <p:nvPr userDrawn="1"/>
        </p:nvGrpSpPr>
        <p:grpSpPr>
          <a:xfrm>
            <a:off x="8603167" y="4590477"/>
            <a:ext cx="3833308" cy="2405462"/>
            <a:chOff x="8603167" y="4590477"/>
            <a:chExt cx="3833308" cy="2405462"/>
          </a:xfrm>
        </p:grpSpPr>
        <p:sp>
          <p:nvSpPr>
            <p:cNvPr id="303"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p:cNvGrpSpPr/>
          <p:nvPr userDrawn="1"/>
        </p:nvGrpSpPr>
        <p:grpSpPr bwMode="gray">
          <a:xfrm>
            <a:off x="11986653" y="4825643"/>
            <a:ext cx="465161" cy="993181"/>
            <a:chOff x="11986653" y="4825643"/>
            <a:chExt cx="465161" cy="993181"/>
          </a:xfrm>
        </p:grpSpPr>
        <p:sp>
          <p:nvSpPr>
            <p:cNvPr id="301"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FC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2" name="Freeform: Shape 301"/>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53" name="Group 252"/>
          <p:cNvGrpSpPr/>
          <p:nvPr userDrawn="1"/>
        </p:nvGrpSpPr>
        <p:grpSpPr>
          <a:xfrm>
            <a:off x="11100633" y="1183681"/>
            <a:ext cx="1115763" cy="667436"/>
            <a:chOff x="11100633" y="1183681"/>
            <a:chExt cx="1115763" cy="667436"/>
          </a:xfrm>
        </p:grpSpPr>
        <p:sp>
          <p:nvSpPr>
            <p:cNvPr id="254"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9" name="Group 358"/>
          <p:cNvGrpSpPr>
            <a:grpSpLocks noChangeAspect="1"/>
          </p:cNvGrpSpPr>
          <p:nvPr userDrawn="1"/>
        </p:nvGrpSpPr>
        <p:grpSpPr>
          <a:xfrm>
            <a:off x="7527909" y="3412771"/>
            <a:ext cx="1716514" cy="3581754"/>
            <a:chOff x="7517230" y="3412771"/>
            <a:chExt cx="1716514" cy="3581754"/>
          </a:xfrm>
        </p:grpSpPr>
        <p:sp>
          <p:nvSpPr>
            <p:cNvPr id="360" name="Freeform 159"/>
            <p:cNvSpPr>
              <a:spLocks/>
            </p:cNvSpPr>
            <p:nvPr userDrawn="1"/>
          </p:nvSpPr>
          <p:spPr bwMode="gray">
            <a:xfrm>
              <a:off x="8347602" y="4131601"/>
              <a:ext cx="557713" cy="588695"/>
            </a:xfrm>
            <a:custGeom>
              <a:avLst/>
              <a:gdLst>
                <a:gd name="T0" fmla="*/ 90 w 90"/>
                <a:gd name="T1" fmla="*/ 70 h 95"/>
                <a:gd name="T2" fmla="*/ 61 w 90"/>
                <a:gd name="T3" fmla="*/ 95 h 95"/>
                <a:gd name="T4" fmla="*/ 0 w 90"/>
                <a:gd name="T5" fmla="*/ 34 h 95"/>
                <a:gd name="T6" fmla="*/ 42 w 90"/>
                <a:gd name="T7" fmla="*/ 0 h 95"/>
                <a:gd name="T8" fmla="*/ 90 w 90"/>
                <a:gd name="T9" fmla="*/ 70 h 95"/>
              </a:gdLst>
              <a:ahLst/>
              <a:cxnLst>
                <a:cxn ang="0">
                  <a:pos x="T0" y="T1"/>
                </a:cxn>
                <a:cxn ang="0">
                  <a:pos x="T2" y="T3"/>
                </a:cxn>
                <a:cxn ang="0">
                  <a:pos x="T4" y="T5"/>
                </a:cxn>
                <a:cxn ang="0">
                  <a:pos x="T6" y="T7"/>
                </a:cxn>
                <a:cxn ang="0">
                  <a:pos x="T8" y="T9"/>
                </a:cxn>
              </a:cxnLst>
              <a:rect l="0" t="0" r="r" b="b"/>
              <a:pathLst>
                <a:path w="90" h="95">
                  <a:moveTo>
                    <a:pt x="90" y="70"/>
                  </a:moveTo>
                  <a:lnTo>
                    <a:pt x="61" y="95"/>
                  </a:lnTo>
                  <a:lnTo>
                    <a:pt x="0" y="34"/>
                  </a:lnTo>
                  <a:lnTo>
                    <a:pt x="42" y="0"/>
                  </a:lnTo>
                  <a:lnTo>
                    <a:pt x="90" y="70"/>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1" name="Freeform 160"/>
            <p:cNvSpPr>
              <a:spLocks/>
            </p:cNvSpPr>
            <p:nvPr userDrawn="1"/>
          </p:nvSpPr>
          <p:spPr bwMode="gray">
            <a:xfrm>
              <a:off x="8285634" y="4051040"/>
              <a:ext cx="384202" cy="371808"/>
            </a:xfrm>
            <a:custGeom>
              <a:avLst/>
              <a:gdLst>
                <a:gd name="T0" fmla="*/ 27 w 32"/>
                <a:gd name="T1" fmla="*/ 7 h 32"/>
                <a:gd name="T2" fmla="*/ 7 w 32"/>
                <a:gd name="T3" fmla="*/ 5 h 32"/>
                <a:gd name="T4" fmla="*/ 5 w 32"/>
                <a:gd name="T5" fmla="*/ 25 h 32"/>
                <a:gd name="T6" fmla="*/ 25 w 32"/>
                <a:gd name="T7" fmla="*/ 27 h 32"/>
                <a:gd name="T8" fmla="*/ 27 w 32"/>
                <a:gd name="T9" fmla="*/ 7 h 32"/>
              </a:gdLst>
              <a:ahLst/>
              <a:cxnLst>
                <a:cxn ang="0">
                  <a:pos x="T0" y="T1"/>
                </a:cxn>
                <a:cxn ang="0">
                  <a:pos x="T2" y="T3"/>
                </a:cxn>
                <a:cxn ang="0">
                  <a:pos x="T4" y="T5"/>
                </a:cxn>
                <a:cxn ang="0">
                  <a:pos x="T6" y="T7"/>
                </a:cxn>
                <a:cxn ang="0">
                  <a:pos x="T8" y="T9"/>
                </a:cxn>
              </a:cxnLst>
              <a:rect l="0" t="0" r="r" b="b"/>
              <a:pathLst>
                <a:path w="32" h="32">
                  <a:moveTo>
                    <a:pt x="27" y="7"/>
                  </a:moveTo>
                  <a:cubicBezTo>
                    <a:pt x="22" y="1"/>
                    <a:pt x="13" y="0"/>
                    <a:pt x="7" y="5"/>
                  </a:cubicBezTo>
                  <a:cubicBezTo>
                    <a:pt x="1" y="10"/>
                    <a:pt x="0" y="19"/>
                    <a:pt x="5" y="25"/>
                  </a:cubicBezTo>
                  <a:cubicBezTo>
                    <a:pt x="10" y="31"/>
                    <a:pt x="19" y="32"/>
                    <a:pt x="25" y="27"/>
                  </a:cubicBezTo>
                  <a:cubicBezTo>
                    <a:pt x="31" y="22"/>
                    <a:pt x="32" y="13"/>
                    <a:pt x="27" y="7"/>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2" name="Freeform 161"/>
            <p:cNvSpPr>
              <a:spLocks/>
            </p:cNvSpPr>
            <p:nvPr userDrawn="1"/>
          </p:nvSpPr>
          <p:spPr bwMode="gray">
            <a:xfrm>
              <a:off x="7542017" y="4156388"/>
              <a:ext cx="508138" cy="601088"/>
            </a:xfrm>
            <a:custGeom>
              <a:avLst/>
              <a:gdLst>
                <a:gd name="T0" fmla="*/ 0 w 82"/>
                <a:gd name="T1" fmla="*/ 78 h 97"/>
                <a:gd name="T2" fmla="*/ 34 w 82"/>
                <a:gd name="T3" fmla="*/ 97 h 97"/>
                <a:gd name="T4" fmla="*/ 82 w 82"/>
                <a:gd name="T5" fmla="*/ 26 h 97"/>
                <a:gd name="T6" fmla="*/ 34 w 82"/>
                <a:gd name="T7" fmla="*/ 0 h 97"/>
                <a:gd name="T8" fmla="*/ 0 w 82"/>
                <a:gd name="T9" fmla="*/ 78 h 97"/>
              </a:gdLst>
              <a:ahLst/>
              <a:cxnLst>
                <a:cxn ang="0">
                  <a:pos x="T0" y="T1"/>
                </a:cxn>
                <a:cxn ang="0">
                  <a:pos x="T2" y="T3"/>
                </a:cxn>
                <a:cxn ang="0">
                  <a:pos x="T4" y="T5"/>
                </a:cxn>
                <a:cxn ang="0">
                  <a:pos x="T6" y="T7"/>
                </a:cxn>
                <a:cxn ang="0">
                  <a:pos x="T8" y="T9"/>
                </a:cxn>
              </a:cxnLst>
              <a:rect l="0" t="0" r="r" b="b"/>
              <a:pathLst>
                <a:path w="82" h="97">
                  <a:moveTo>
                    <a:pt x="0" y="78"/>
                  </a:moveTo>
                  <a:lnTo>
                    <a:pt x="34" y="97"/>
                  </a:lnTo>
                  <a:lnTo>
                    <a:pt x="82" y="26"/>
                  </a:lnTo>
                  <a:lnTo>
                    <a:pt x="34" y="0"/>
                  </a:lnTo>
                  <a:lnTo>
                    <a:pt x="0"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3" name="Freeform 162"/>
            <p:cNvSpPr>
              <a:spLocks/>
            </p:cNvSpPr>
            <p:nvPr userDrawn="1"/>
          </p:nvSpPr>
          <p:spPr bwMode="gray">
            <a:xfrm>
              <a:off x="7709329" y="4051040"/>
              <a:ext cx="390397" cy="371808"/>
            </a:xfrm>
            <a:custGeom>
              <a:avLst/>
              <a:gdLst>
                <a:gd name="T0" fmla="*/ 4 w 33"/>
                <a:gd name="T1" fmla="*/ 9 h 32"/>
                <a:gd name="T2" fmla="*/ 23 w 33"/>
                <a:gd name="T3" fmla="*/ 4 h 32"/>
                <a:gd name="T4" fmla="*/ 29 w 33"/>
                <a:gd name="T5" fmla="*/ 23 h 32"/>
                <a:gd name="T6" fmla="*/ 10 w 33"/>
                <a:gd name="T7" fmla="*/ 29 h 32"/>
                <a:gd name="T8" fmla="*/ 4 w 33"/>
                <a:gd name="T9" fmla="*/ 9 h 32"/>
              </a:gdLst>
              <a:ahLst/>
              <a:cxnLst>
                <a:cxn ang="0">
                  <a:pos x="T0" y="T1"/>
                </a:cxn>
                <a:cxn ang="0">
                  <a:pos x="T2" y="T3"/>
                </a:cxn>
                <a:cxn ang="0">
                  <a:pos x="T4" y="T5"/>
                </a:cxn>
                <a:cxn ang="0">
                  <a:pos x="T6" y="T7"/>
                </a:cxn>
                <a:cxn ang="0">
                  <a:pos x="T8" y="T9"/>
                </a:cxn>
              </a:cxnLst>
              <a:rect l="0" t="0" r="r" b="b"/>
              <a:pathLst>
                <a:path w="33" h="32">
                  <a:moveTo>
                    <a:pt x="4" y="9"/>
                  </a:moveTo>
                  <a:cubicBezTo>
                    <a:pt x="8" y="2"/>
                    <a:pt x="17" y="0"/>
                    <a:pt x="23" y="4"/>
                  </a:cubicBezTo>
                  <a:cubicBezTo>
                    <a:pt x="30" y="8"/>
                    <a:pt x="33" y="16"/>
                    <a:pt x="29" y="23"/>
                  </a:cubicBezTo>
                  <a:cubicBezTo>
                    <a:pt x="25" y="30"/>
                    <a:pt x="16" y="32"/>
                    <a:pt x="10" y="29"/>
                  </a:cubicBezTo>
                  <a:cubicBezTo>
                    <a:pt x="3" y="25"/>
                    <a:pt x="0" y="16"/>
                    <a:pt x="4" y="9"/>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4" name="Freeform 163"/>
            <p:cNvSpPr>
              <a:spLocks/>
            </p:cNvSpPr>
            <p:nvPr userDrawn="1"/>
          </p:nvSpPr>
          <p:spPr bwMode="gray">
            <a:xfrm>
              <a:off x="7610180" y="5048728"/>
              <a:ext cx="297447" cy="532925"/>
            </a:xfrm>
            <a:custGeom>
              <a:avLst/>
              <a:gdLst>
                <a:gd name="T0" fmla="*/ 2 w 25"/>
                <a:gd name="T1" fmla="*/ 19 h 45"/>
                <a:gd name="T2" fmla="*/ 7 w 25"/>
                <a:gd name="T3" fmla="*/ 37 h 45"/>
                <a:gd name="T4" fmla="*/ 11 w 25"/>
                <a:gd name="T5" fmla="*/ 39 h 45"/>
                <a:gd name="T6" fmla="*/ 17 w 25"/>
                <a:gd name="T7" fmla="*/ 42 h 45"/>
                <a:gd name="T8" fmla="*/ 21 w 25"/>
                <a:gd name="T9" fmla="*/ 44 h 45"/>
                <a:gd name="T10" fmla="*/ 20 w 25"/>
                <a:gd name="T11" fmla="*/ 40 h 45"/>
                <a:gd name="T12" fmla="*/ 21 w 25"/>
                <a:gd name="T13" fmla="*/ 36 h 45"/>
                <a:gd name="T14" fmla="*/ 20 w 25"/>
                <a:gd name="T15" fmla="*/ 31 h 45"/>
                <a:gd name="T16" fmla="*/ 25 w 25"/>
                <a:gd name="T17" fmla="*/ 32 h 45"/>
                <a:gd name="T18" fmla="*/ 18 w 25"/>
                <a:gd name="T19" fmla="*/ 21 h 45"/>
                <a:gd name="T20" fmla="*/ 16 w 25"/>
                <a:gd name="T21" fmla="*/ 19 h 45"/>
                <a:gd name="T22" fmla="*/ 13 w 25"/>
                <a:gd name="T23" fmla="*/ 0 h 45"/>
                <a:gd name="T24" fmla="*/ 0 w 25"/>
                <a:gd name="T25" fmla="*/ 7 h 45"/>
                <a:gd name="T26" fmla="*/ 2 w 25"/>
                <a:gd name="T2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2" y="19"/>
                  </a:moveTo>
                  <a:cubicBezTo>
                    <a:pt x="1" y="28"/>
                    <a:pt x="3" y="30"/>
                    <a:pt x="7" y="37"/>
                  </a:cubicBezTo>
                  <a:cubicBezTo>
                    <a:pt x="9" y="41"/>
                    <a:pt x="11" y="41"/>
                    <a:pt x="11" y="39"/>
                  </a:cubicBezTo>
                  <a:cubicBezTo>
                    <a:pt x="12" y="44"/>
                    <a:pt x="17" y="45"/>
                    <a:pt x="17" y="42"/>
                  </a:cubicBezTo>
                  <a:cubicBezTo>
                    <a:pt x="17" y="43"/>
                    <a:pt x="19" y="44"/>
                    <a:pt x="21" y="44"/>
                  </a:cubicBezTo>
                  <a:cubicBezTo>
                    <a:pt x="22" y="43"/>
                    <a:pt x="21" y="41"/>
                    <a:pt x="20" y="40"/>
                  </a:cubicBezTo>
                  <a:cubicBezTo>
                    <a:pt x="22" y="40"/>
                    <a:pt x="23" y="38"/>
                    <a:pt x="21" y="36"/>
                  </a:cubicBezTo>
                  <a:cubicBezTo>
                    <a:pt x="20" y="33"/>
                    <a:pt x="20" y="31"/>
                    <a:pt x="20" y="31"/>
                  </a:cubicBezTo>
                  <a:cubicBezTo>
                    <a:pt x="23" y="33"/>
                    <a:pt x="25" y="33"/>
                    <a:pt x="25" y="32"/>
                  </a:cubicBezTo>
                  <a:cubicBezTo>
                    <a:pt x="23" y="29"/>
                    <a:pt x="21" y="24"/>
                    <a:pt x="18" y="21"/>
                  </a:cubicBezTo>
                  <a:cubicBezTo>
                    <a:pt x="17" y="20"/>
                    <a:pt x="16" y="20"/>
                    <a:pt x="16" y="19"/>
                  </a:cubicBezTo>
                  <a:cubicBezTo>
                    <a:pt x="13" y="0"/>
                    <a:pt x="13" y="0"/>
                    <a:pt x="13" y="0"/>
                  </a:cubicBezTo>
                  <a:cubicBezTo>
                    <a:pt x="0" y="7"/>
                    <a:pt x="0" y="7"/>
                    <a:pt x="0" y="7"/>
                  </a:cubicBezTo>
                  <a:lnTo>
                    <a:pt x="2" y="1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64"/>
            <p:cNvSpPr>
              <a:spLocks/>
            </p:cNvSpPr>
            <p:nvPr userDrawn="1"/>
          </p:nvSpPr>
          <p:spPr bwMode="gray">
            <a:xfrm>
              <a:off x="7517230" y="4565377"/>
              <a:ext cx="260266" cy="260266"/>
            </a:xfrm>
            <a:custGeom>
              <a:avLst/>
              <a:gdLst>
                <a:gd name="T0" fmla="*/ 0 w 22"/>
                <a:gd name="T1" fmla="*/ 12 h 22"/>
                <a:gd name="T2" fmla="*/ 10 w 22"/>
                <a:gd name="T3" fmla="*/ 1 h 22"/>
                <a:gd name="T4" fmla="*/ 21 w 22"/>
                <a:gd name="T5" fmla="*/ 10 h 22"/>
                <a:gd name="T6" fmla="*/ 12 w 22"/>
                <a:gd name="T7" fmla="*/ 21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cubicBezTo>
                    <a:pt x="0" y="7"/>
                    <a:pt x="4" y="1"/>
                    <a:pt x="10" y="1"/>
                  </a:cubicBezTo>
                  <a:cubicBezTo>
                    <a:pt x="15" y="0"/>
                    <a:pt x="20" y="4"/>
                    <a:pt x="21" y="10"/>
                  </a:cubicBezTo>
                  <a:cubicBezTo>
                    <a:pt x="22" y="16"/>
                    <a:pt x="17" y="21"/>
                    <a:pt x="12" y="21"/>
                  </a:cubicBezTo>
                  <a:cubicBezTo>
                    <a:pt x="6" y="22"/>
                    <a:pt x="1" y="18"/>
                    <a:pt x="0"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65"/>
            <p:cNvSpPr>
              <a:spLocks/>
            </p:cNvSpPr>
            <p:nvPr userDrawn="1"/>
          </p:nvSpPr>
          <p:spPr bwMode="gray">
            <a:xfrm>
              <a:off x="7517230" y="4565377"/>
              <a:ext cx="260266" cy="260266"/>
            </a:xfrm>
            <a:custGeom>
              <a:avLst/>
              <a:gdLst>
                <a:gd name="T0" fmla="*/ 21 w 22"/>
                <a:gd name="T1" fmla="*/ 10 h 22"/>
                <a:gd name="T2" fmla="*/ 12 w 22"/>
                <a:gd name="T3" fmla="*/ 21 h 22"/>
                <a:gd name="T4" fmla="*/ 0 w 22"/>
                <a:gd name="T5" fmla="*/ 12 h 22"/>
                <a:gd name="T6" fmla="*/ 10 w 22"/>
                <a:gd name="T7" fmla="*/ 1 h 22"/>
                <a:gd name="T8" fmla="*/ 21 w 22"/>
                <a:gd name="T9" fmla="*/ 10 h 22"/>
              </a:gdLst>
              <a:ahLst/>
              <a:cxnLst>
                <a:cxn ang="0">
                  <a:pos x="T0" y="T1"/>
                </a:cxn>
                <a:cxn ang="0">
                  <a:pos x="T2" y="T3"/>
                </a:cxn>
                <a:cxn ang="0">
                  <a:pos x="T4" y="T5"/>
                </a:cxn>
                <a:cxn ang="0">
                  <a:pos x="T6" y="T7"/>
                </a:cxn>
                <a:cxn ang="0">
                  <a:pos x="T8" y="T9"/>
                </a:cxn>
              </a:cxnLst>
              <a:rect l="0" t="0" r="r" b="b"/>
              <a:pathLst>
                <a:path w="22" h="22">
                  <a:moveTo>
                    <a:pt x="21" y="10"/>
                  </a:moveTo>
                  <a:cubicBezTo>
                    <a:pt x="22" y="16"/>
                    <a:pt x="17" y="21"/>
                    <a:pt x="12" y="21"/>
                  </a:cubicBezTo>
                  <a:cubicBezTo>
                    <a:pt x="6" y="22"/>
                    <a:pt x="1" y="18"/>
                    <a:pt x="0" y="12"/>
                  </a:cubicBezTo>
                  <a:cubicBezTo>
                    <a:pt x="0" y="7"/>
                    <a:pt x="4" y="1"/>
                    <a:pt x="10" y="1"/>
                  </a:cubicBezTo>
                  <a:cubicBezTo>
                    <a:pt x="15" y="0"/>
                    <a:pt x="20" y="4"/>
                    <a:pt x="21" y="10"/>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7" name="Freeform 166"/>
            <p:cNvSpPr>
              <a:spLocks/>
            </p:cNvSpPr>
            <p:nvPr userDrawn="1"/>
          </p:nvSpPr>
          <p:spPr bwMode="gray">
            <a:xfrm>
              <a:off x="7517230" y="4683114"/>
              <a:ext cx="272659" cy="483351"/>
            </a:xfrm>
            <a:custGeom>
              <a:avLst/>
              <a:gdLst>
                <a:gd name="T0" fmla="*/ 12 w 44"/>
                <a:gd name="T1" fmla="*/ 78 h 78"/>
                <a:gd name="T2" fmla="*/ 44 w 44"/>
                <a:gd name="T3" fmla="*/ 75 h 78"/>
                <a:gd name="T4" fmla="*/ 40 w 44"/>
                <a:gd name="T5" fmla="*/ 0 h 78"/>
                <a:gd name="T6" fmla="*/ 0 w 44"/>
                <a:gd name="T7" fmla="*/ 4 h 78"/>
                <a:gd name="T8" fmla="*/ 12 w 44"/>
                <a:gd name="T9" fmla="*/ 78 h 78"/>
              </a:gdLst>
              <a:ahLst/>
              <a:cxnLst>
                <a:cxn ang="0">
                  <a:pos x="T0" y="T1"/>
                </a:cxn>
                <a:cxn ang="0">
                  <a:pos x="T2" y="T3"/>
                </a:cxn>
                <a:cxn ang="0">
                  <a:pos x="T4" y="T5"/>
                </a:cxn>
                <a:cxn ang="0">
                  <a:pos x="T6" y="T7"/>
                </a:cxn>
                <a:cxn ang="0">
                  <a:pos x="T8" y="T9"/>
                </a:cxn>
              </a:cxnLst>
              <a:rect l="0" t="0" r="r" b="b"/>
              <a:pathLst>
                <a:path w="44" h="78">
                  <a:moveTo>
                    <a:pt x="12" y="78"/>
                  </a:moveTo>
                  <a:lnTo>
                    <a:pt x="44" y="75"/>
                  </a:lnTo>
                  <a:lnTo>
                    <a:pt x="40" y="0"/>
                  </a:lnTo>
                  <a:lnTo>
                    <a:pt x="0" y="4"/>
                  </a:lnTo>
                  <a:lnTo>
                    <a:pt x="12"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8" name="Freeform 167"/>
            <p:cNvSpPr>
              <a:spLocks/>
            </p:cNvSpPr>
            <p:nvPr userDrawn="1"/>
          </p:nvSpPr>
          <p:spPr bwMode="gray">
            <a:xfrm>
              <a:off x="7591592" y="5147877"/>
              <a:ext cx="210691" cy="80557"/>
            </a:xfrm>
            <a:custGeom>
              <a:avLst/>
              <a:gdLst>
                <a:gd name="T0" fmla="*/ 1 w 34"/>
                <a:gd name="T1" fmla="*/ 13 h 13"/>
                <a:gd name="T2" fmla="*/ 34 w 34"/>
                <a:gd name="T3" fmla="*/ 9 h 13"/>
                <a:gd name="T4" fmla="*/ 32 w 34"/>
                <a:gd name="T5" fmla="*/ 0 h 13"/>
                <a:gd name="T6" fmla="*/ 0 w 34"/>
                <a:gd name="T7" fmla="*/ 3 h 13"/>
                <a:gd name="T8" fmla="*/ 1 w 34"/>
                <a:gd name="T9" fmla="*/ 13 h 13"/>
              </a:gdLst>
              <a:ahLst/>
              <a:cxnLst>
                <a:cxn ang="0">
                  <a:pos x="T0" y="T1"/>
                </a:cxn>
                <a:cxn ang="0">
                  <a:pos x="T2" y="T3"/>
                </a:cxn>
                <a:cxn ang="0">
                  <a:pos x="T4" y="T5"/>
                </a:cxn>
                <a:cxn ang="0">
                  <a:pos x="T6" y="T7"/>
                </a:cxn>
                <a:cxn ang="0">
                  <a:pos x="T8" y="T9"/>
                </a:cxn>
              </a:cxnLst>
              <a:rect l="0" t="0" r="r" b="b"/>
              <a:pathLst>
                <a:path w="34" h="13">
                  <a:moveTo>
                    <a:pt x="1" y="13"/>
                  </a:moveTo>
                  <a:lnTo>
                    <a:pt x="34" y="9"/>
                  </a:lnTo>
                  <a:lnTo>
                    <a:pt x="32" y="0"/>
                  </a:lnTo>
                  <a:lnTo>
                    <a:pt x="0" y="3"/>
                  </a:lnTo>
                  <a:lnTo>
                    <a:pt x="1" y="1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68"/>
            <p:cNvSpPr>
              <a:spLocks/>
            </p:cNvSpPr>
            <p:nvPr userDrawn="1"/>
          </p:nvSpPr>
          <p:spPr bwMode="gray">
            <a:xfrm>
              <a:off x="7957201" y="6666092"/>
              <a:ext cx="185904" cy="210691"/>
            </a:xfrm>
            <a:custGeom>
              <a:avLst/>
              <a:gdLst>
                <a:gd name="T0" fmla="*/ 30 w 30"/>
                <a:gd name="T1" fmla="*/ 32 h 34"/>
                <a:gd name="T2" fmla="*/ 2 w 30"/>
                <a:gd name="T3" fmla="*/ 34 h 34"/>
                <a:gd name="T4" fmla="*/ 0 w 30"/>
                <a:gd name="T5" fmla="*/ 2 h 34"/>
                <a:gd name="T6" fmla="*/ 28 w 30"/>
                <a:gd name="T7" fmla="*/ 0 h 34"/>
                <a:gd name="T8" fmla="*/ 30 w 30"/>
                <a:gd name="T9" fmla="*/ 32 h 34"/>
              </a:gdLst>
              <a:ahLst/>
              <a:cxnLst>
                <a:cxn ang="0">
                  <a:pos x="T0" y="T1"/>
                </a:cxn>
                <a:cxn ang="0">
                  <a:pos x="T2" y="T3"/>
                </a:cxn>
                <a:cxn ang="0">
                  <a:pos x="T4" y="T5"/>
                </a:cxn>
                <a:cxn ang="0">
                  <a:pos x="T6" y="T7"/>
                </a:cxn>
                <a:cxn ang="0">
                  <a:pos x="T8" y="T9"/>
                </a:cxn>
              </a:cxnLst>
              <a:rect l="0" t="0" r="r" b="b"/>
              <a:pathLst>
                <a:path w="30" h="34">
                  <a:moveTo>
                    <a:pt x="30" y="32"/>
                  </a:moveTo>
                  <a:lnTo>
                    <a:pt x="2" y="34"/>
                  </a:lnTo>
                  <a:lnTo>
                    <a:pt x="0" y="2"/>
                  </a:lnTo>
                  <a:lnTo>
                    <a:pt x="28" y="0"/>
                  </a:lnTo>
                  <a:lnTo>
                    <a:pt x="3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0" name="Freeform 169"/>
            <p:cNvSpPr>
              <a:spLocks/>
            </p:cNvSpPr>
            <p:nvPr userDrawn="1"/>
          </p:nvSpPr>
          <p:spPr bwMode="gray">
            <a:xfrm>
              <a:off x="7647361" y="6796227"/>
              <a:ext cx="520532" cy="198298"/>
            </a:xfrm>
            <a:custGeom>
              <a:avLst/>
              <a:gdLst>
                <a:gd name="T0" fmla="*/ 44 w 44"/>
                <a:gd name="T1" fmla="*/ 16 h 17"/>
                <a:gd name="T2" fmla="*/ 31 w 44"/>
                <a:gd name="T3" fmla="*/ 17 h 17"/>
                <a:gd name="T4" fmla="*/ 30 w 44"/>
                <a:gd name="T5" fmla="*/ 15 h 17"/>
                <a:gd name="T6" fmla="*/ 12 w 44"/>
                <a:gd name="T7" fmla="*/ 17 h 17"/>
                <a:gd name="T8" fmla="*/ 1 w 44"/>
                <a:gd name="T9" fmla="*/ 16 h 17"/>
                <a:gd name="T10" fmla="*/ 0 w 44"/>
                <a:gd name="T11" fmla="*/ 15 h 17"/>
                <a:gd name="T12" fmla="*/ 27 w 44"/>
                <a:gd name="T13" fmla="*/ 0 h 17"/>
                <a:gd name="T14" fmla="*/ 27 w 44"/>
                <a:gd name="T15" fmla="*/ 0 h 17"/>
                <a:gd name="T16" fmla="*/ 34 w 44"/>
                <a:gd name="T17" fmla="*/ 4 h 17"/>
                <a:gd name="T18" fmla="*/ 42 w 44"/>
                <a:gd name="T19" fmla="*/ 0 h 17"/>
                <a:gd name="T20" fmla="*/ 44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44" y="16"/>
                  </a:moveTo>
                  <a:cubicBezTo>
                    <a:pt x="31" y="17"/>
                    <a:pt x="31" y="17"/>
                    <a:pt x="31" y="17"/>
                  </a:cubicBezTo>
                  <a:cubicBezTo>
                    <a:pt x="30" y="15"/>
                    <a:pt x="30" y="15"/>
                    <a:pt x="30" y="15"/>
                  </a:cubicBezTo>
                  <a:cubicBezTo>
                    <a:pt x="26" y="16"/>
                    <a:pt x="17" y="17"/>
                    <a:pt x="12" y="17"/>
                  </a:cubicBezTo>
                  <a:cubicBezTo>
                    <a:pt x="9" y="17"/>
                    <a:pt x="4" y="17"/>
                    <a:pt x="1" y="16"/>
                  </a:cubicBezTo>
                  <a:cubicBezTo>
                    <a:pt x="1" y="16"/>
                    <a:pt x="0" y="15"/>
                    <a:pt x="0" y="15"/>
                  </a:cubicBezTo>
                  <a:cubicBezTo>
                    <a:pt x="0" y="9"/>
                    <a:pt x="21" y="7"/>
                    <a:pt x="27" y="0"/>
                  </a:cubicBezTo>
                  <a:cubicBezTo>
                    <a:pt x="27" y="0"/>
                    <a:pt x="27" y="0"/>
                    <a:pt x="27" y="0"/>
                  </a:cubicBezTo>
                  <a:cubicBezTo>
                    <a:pt x="29" y="1"/>
                    <a:pt x="30" y="4"/>
                    <a:pt x="34" y="4"/>
                  </a:cubicBezTo>
                  <a:cubicBezTo>
                    <a:pt x="37" y="4"/>
                    <a:pt x="40" y="1"/>
                    <a:pt x="42" y="0"/>
                  </a:cubicBezTo>
                  <a:cubicBezTo>
                    <a:pt x="43" y="1"/>
                    <a:pt x="44" y="16"/>
                    <a:pt x="44"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70"/>
            <p:cNvSpPr>
              <a:spLocks/>
            </p:cNvSpPr>
            <p:nvPr userDrawn="1"/>
          </p:nvSpPr>
          <p:spPr bwMode="gray">
            <a:xfrm>
              <a:off x="7851858" y="5829525"/>
              <a:ext cx="291248" cy="285053"/>
            </a:xfrm>
            <a:custGeom>
              <a:avLst/>
              <a:gdLst>
                <a:gd name="T0" fmla="*/ 1 w 25"/>
                <a:gd name="T1" fmla="*/ 11 h 24"/>
                <a:gd name="T2" fmla="*/ 12 w 25"/>
                <a:gd name="T3" fmla="*/ 24 h 24"/>
                <a:gd name="T4" fmla="*/ 25 w 25"/>
                <a:gd name="T5" fmla="*/ 13 h 24"/>
                <a:gd name="T6" fmla="*/ 13 w 25"/>
                <a:gd name="T7" fmla="*/ 0 h 24"/>
                <a:gd name="T8" fmla="*/ 1 w 25"/>
                <a:gd name="T9" fmla="*/ 11 h 24"/>
              </a:gdLst>
              <a:ahLst/>
              <a:cxnLst>
                <a:cxn ang="0">
                  <a:pos x="T0" y="T1"/>
                </a:cxn>
                <a:cxn ang="0">
                  <a:pos x="T2" y="T3"/>
                </a:cxn>
                <a:cxn ang="0">
                  <a:pos x="T4" y="T5"/>
                </a:cxn>
                <a:cxn ang="0">
                  <a:pos x="T6" y="T7"/>
                </a:cxn>
                <a:cxn ang="0">
                  <a:pos x="T8" y="T9"/>
                </a:cxn>
              </a:cxnLst>
              <a:rect l="0" t="0" r="r" b="b"/>
              <a:pathLst>
                <a:path w="25" h="24">
                  <a:moveTo>
                    <a:pt x="1" y="11"/>
                  </a:moveTo>
                  <a:cubicBezTo>
                    <a:pt x="0" y="18"/>
                    <a:pt x="5" y="24"/>
                    <a:pt x="12" y="24"/>
                  </a:cubicBezTo>
                  <a:cubicBezTo>
                    <a:pt x="19" y="24"/>
                    <a:pt x="24" y="19"/>
                    <a:pt x="25" y="13"/>
                  </a:cubicBezTo>
                  <a:cubicBezTo>
                    <a:pt x="25" y="6"/>
                    <a:pt x="20" y="0"/>
                    <a:pt x="13" y="0"/>
                  </a:cubicBezTo>
                  <a:cubicBezTo>
                    <a:pt x="7" y="0"/>
                    <a:pt x="1" y="5"/>
                    <a:pt x="1" y="11"/>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71"/>
            <p:cNvSpPr>
              <a:spLocks/>
            </p:cNvSpPr>
            <p:nvPr userDrawn="1"/>
          </p:nvSpPr>
          <p:spPr bwMode="gray">
            <a:xfrm>
              <a:off x="7870446" y="5061121"/>
              <a:ext cx="347021" cy="353216"/>
            </a:xfrm>
            <a:custGeom>
              <a:avLst/>
              <a:gdLst>
                <a:gd name="T0" fmla="*/ 0 w 29"/>
                <a:gd name="T1" fmla="*/ 14 h 30"/>
                <a:gd name="T2" fmla="*/ 14 w 29"/>
                <a:gd name="T3" fmla="*/ 30 h 30"/>
                <a:gd name="T4" fmla="*/ 29 w 29"/>
                <a:gd name="T5" fmla="*/ 16 h 30"/>
                <a:gd name="T6" fmla="*/ 15 w 29"/>
                <a:gd name="T7" fmla="*/ 1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9"/>
                    <a:pt x="14" y="30"/>
                  </a:cubicBezTo>
                  <a:cubicBezTo>
                    <a:pt x="22" y="30"/>
                    <a:pt x="28" y="24"/>
                    <a:pt x="29" y="16"/>
                  </a:cubicBezTo>
                  <a:cubicBezTo>
                    <a:pt x="29" y="8"/>
                    <a:pt x="23" y="1"/>
                    <a:pt x="15" y="1"/>
                  </a:cubicBezTo>
                  <a:cubicBezTo>
                    <a:pt x="7" y="0"/>
                    <a:pt x="1" y="6"/>
                    <a:pt x="0" y="1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72"/>
            <p:cNvSpPr>
              <a:spLocks/>
            </p:cNvSpPr>
            <p:nvPr userDrawn="1"/>
          </p:nvSpPr>
          <p:spPr bwMode="gray">
            <a:xfrm>
              <a:off x="7864251" y="5228433"/>
              <a:ext cx="353216" cy="756010"/>
            </a:xfrm>
            <a:custGeom>
              <a:avLst/>
              <a:gdLst>
                <a:gd name="T0" fmla="*/ 0 w 57"/>
                <a:gd name="T1" fmla="*/ 118 h 122"/>
                <a:gd name="T2" fmla="*/ 45 w 57"/>
                <a:gd name="T3" fmla="*/ 122 h 122"/>
                <a:gd name="T4" fmla="*/ 57 w 57"/>
                <a:gd name="T5" fmla="*/ 4 h 122"/>
                <a:gd name="T6" fmla="*/ 1 w 57"/>
                <a:gd name="T7" fmla="*/ 0 h 122"/>
                <a:gd name="T8" fmla="*/ 0 w 57"/>
                <a:gd name="T9" fmla="*/ 118 h 122"/>
              </a:gdLst>
              <a:ahLst/>
              <a:cxnLst>
                <a:cxn ang="0">
                  <a:pos x="T0" y="T1"/>
                </a:cxn>
                <a:cxn ang="0">
                  <a:pos x="T2" y="T3"/>
                </a:cxn>
                <a:cxn ang="0">
                  <a:pos x="T4" y="T5"/>
                </a:cxn>
                <a:cxn ang="0">
                  <a:pos x="T6" y="T7"/>
                </a:cxn>
                <a:cxn ang="0">
                  <a:pos x="T8" y="T9"/>
                </a:cxn>
              </a:cxnLst>
              <a:rect l="0" t="0" r="r" b="b"/>
              <a:pathLst>
                <a:path w="57" h="122">
                  <a:moveTo>
                    <a:pt x="0" y="118"/>
                  </a:moveTo>
                  <a:lnTo>
                    <a:pt x="45" y="122"/>
                  </a:lnTo>
                  <a:lnTo>
                    <a:pt x="57" y="4"/>
                  </a:lnTo>
                  <a:lnTo>
                    <a:pt x="1" y="0"/>
                  </a:lnTo>
                  <a:lnTo>
                    <a:pt x="0" y="118"/>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4" name="Freeform 173"/>
            <p:cNvSpPr>
              <a:spLocks/>
            </p:cNvSpPr>
            <p:nvPr userDrawn="1"/>
          </p:nvSpPr>
          <p:spPr bwMode="gray">
            <a:xfrm>
              <a:off x="7851858" y="5829525"/>
              <a:ext cx="291248" cy="285053"/>
            </a:xfrm>
            <a:custGeom>
              <a:avLst/>
              <a:gdLst>
                <a:gd name="T0" fmla="*/ 25 w 25"/>
                <a:gd name="T1" fmla="*/ 13 h 24"/>
                <a:gd name="T2" fmla="*/ 13 w 25"/>
                <a:gd name="T3" fmla="*/ 0 h 24"/>
                <a:gd name="T4" fmla="*/ 1 w 25"/>
                <a:gd name="T5" fmla="*/ 11 h 24"/>
                <a:gd name="T6" fmla="*/ 12 w 25"/>
                <a:gd name="T7" fmla="*/ 24 h 24"/>
                <a:gd name="T8" fmla="*/ 25 w 25"/>
                <a:gd name="T9" fmla="*/ 13 h 24"/>
              </a:gdLst>
              <a:ahLst/>
              <a:cxnLst>
                <a:cxn ang="0">
                  <a:pos x="T0" y="T1"/>
                </a:cxn>
                <a:cxn ang="0">
                  <a:pos x="T2" y="T3"/>
                </a:cxn>
                <a:cxn ang="0">
                  <a:pos x="T4" y="T5"/>
                </a:cxn>
                <a:cxn ang="0">
                  <a:pos x="T6" y="T7"/>
                </a:cxn>
                <a:cxn ang="0">
                  <a:pos x="T8" y="T9"/>
                </a:cxn>
              </a:cxnLst>
              <a:rect l="0" t="0" r="r" b="b"/>
              <a:pathLst>
                <a:path w="25" h="24">
                  <a:moveTo>
                    <a:pt x="25" y="13"/>
                  </a:moveTo>
                  <a:cubicBezTo>
                    <a:pt x="25" y="6"/>
                    <a:pt x="20" y="0"/>
                    <a:pt x="13" y="0"/>
                  </a:cubicBezTo>
                  <a:cubicBezTo>
                    <a:pt x="7" y="0"/>
                    <a:pt x="1" y="5"/>
                    <a:pt x="1" y="11"/>
                  </a:cubicBezTo>
                  <a:cubicBezTo>
                    <a:pt x="0" y="18"/>
                    <a:pt x="5" y="24"/>
                    <a:pt x="12" y="24"/>
                  </a:cubicBezTo>
                  <a:cubicBezTo>
                    <a:pt x="19" y="24"/>
                    <a:pt x="24" y="19"/>
                    <a:pt x="25" y="1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174"/>
            <p:cNvSpPr>
              <a:spLocks/>
            </p:cNvSpPr>
            <p:nvPr userDrawn="1"/>
          </p:nvSpPr>
          <p:spPr bwMode="gray">
            <a:xfrm>
              <a:off x="7864251" y="5829525"/>
              <a:ext cx="278854" cy="285053"/>
            </a:xfrm>
            <a:custGeom>
              <a:avLst/>
              <a:gdLst>
                <a:gd name="T0" fmla="*/ 24 w 24"/>
                <a:gd name="T1" fmla="*/ 12 h 24"/>
                <a:gd name="T2" fmla="*/ 11 w 24"/>
                <a:gd name="T3" fmla="*/ 0 h 24"/>
                <a:gd name="T4" fmla="*/ 0 w 24"/>
                <a:gd name="T5" fmla="*/ 13 h 24"/>
                <a:gd name="T6" fmla="*/ 12 w 24"/>
                <a:gd name="T7" fmla="*/ 24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5"/>
                    <a:pt x="18" y="0"/>
                    <a:pt x="11" y="0"/>
                  </a:cubicBezTo>
                  <a:cubicBezTo>
                    <a:pt x="5" y="0"/>
                    <a:pt x="0" y="6"/>
                    <a:pt x="0" y="13"/>
                  </a:cubicBezTo>
                  <a:cubicBezTo>
                    <a:pt x="0" y="19"/>
                    <a:pt x="6" y="24"/>
                    <a:pt x="12" y="24"/>
                  </a:cubicBezTo>
                  <a:cubicBezTo>
                    <a:pt x="19" y="24"/>
                    <a:pt x="24" y="18"/>
                    <a:pt x="24"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6" name="Freeform 175"/>
            <p:cNvSpPr>
              <a:spLocks/>
            </p:cNvSpPr>
            <p:nvPr userDrawn="1"/>
          </p:nvSpPr>
          <p:spPr bwMode="gray">
            <a:xfrm>
              <a:off x="7864251" y="5972050"/>
              <a:ext cx="291248" cy="848960"/>
            </a:xfrm>
            <a:custGeom>
              <a:avLst/>
              <a:gdLst>
                <a:gd name="T0" fmla="*/ 45 w 47"/>
                <a:gd name="T1" fmla="*/ 0 h 137"/>
                <a:gd name="T2" fmla="*/ 0 w 47"/>
                <a:gd name="T3" fmla="*/ 2 h 137"/>
                <a:gd name="T4" fmla="*/ 7 w 47"/>
                <a:gd name="T5" fmla="*/ 137 h 137"/>
                <a:gd name="T6" fmla="*/ 47 w 47"/>
                <a:gd name="T7" fmla="*/ 137 h 137"/>
                <a:gd name="T8" fmla="*/ 45 w 47"/>
                <a:gd name="T9" fmla="*/ 0 h 137"/>
              </a:gdLst>
              <a:ahLst/>
              <a:cxnLst>
                <a:cxn ang="0">
                  <a:pos x="T0" y="T1"/>
                </a:cxn>
                <a:cxn ang="0">
                  <a:pos x="T2" y="T3"/>
                </a:cxn>
                <a:cxn ang="0">
                  <a:pos x="T4" y="T5"/>
                </a:cxn>
                <a:cxn ang="0">
                  <a:pos x="T6" y="T7"/>
                </a:cxn>
                <a:cxn ang="0">
                  <a:pos x="T8" y="T9"/>
                </a:cxn>
              </a:cxnLst>
              <a:rect l="0" t="0" r="r" b="b"/>
              <a:pathLst>
                <a:path w="47" h="137">
                  <a:moveTo>
                    <a:pt x="45" y="0"/>
                  </a:moveTo>
                  <a:lnTo>
                    <a:pt x="0" y="2"/>
                  </a:lnTo>
                  <a:lnTo>
                    <a:pt x="7" y="137"/>
                  </a:lnTo>
                  <a:lnTo>
                    <a:pt x="47" y="137"/>
                  </a:lnTo>
                  <a:lnTo>
                    <a:pt x="45"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7" name="Freeform 176"/>
            <p:cNvSpPr>
              <a:spLocks/>
            </p:cNvSpPr>
            <p:nvPr userDrawn="1"/>
          </p:nvSpPr>
          <p:spPr bwMode="gray">
            <a:xfrm>
              <a:off x="8725605" y="6207529"/>
              <a:ext cx="179705" cy="198298"/>
            </a:xfrm>
            <a:custGeom>
              <a:avLst/>
              <a:gdLst>
                <a:gd name="T0" fmla="*/ 0 w 29"/>
                <a:gd name="T1" fmla="*/ 32 h 32"/>
                <a:gd name="T2" fmla="*/ 29 w 29"/>
                <a:gd name="T3" fmla="*/ 32 h 32"/>
                <a:gd name="T4" fmla="*/ 29 w 29"/>
                <a:gd name="T5" fmla="*/ 0 h 32"/>
                <a:gd name="T6" fmla="*/ 2 w 29"/>
                <a:gd name="T7" fmla="*/ 0 h 32"/>
                <a:gd name="T8" fmla="*/ 0 w 29"/>
                <a:gd name="T9" fmla="*/ 32 h 32"/>
              </a:gdLst>
              <a:ahLst/>
              <a:cxnLst>
                <a:cxn ang="0">
                  <a:pos x="T0" y="T1"/>
                </a:cxn>
                <a:cxn ang="0">
                  <a:pos x="T2" y="T3"/>
                </a:cxn>
                <a:cxn ang="0">
                  <a:pos x="T4" y="T5"/>
                </a:cxn>
                <a:cxn ang="0">
                  <a:pos x="T6" y="T7"/>
                </a:cxn>
                <a:cxn ang="0">
                  <a:pos x="T8" y="T9"/>
                </a:cxn>
              </a:cxnLst>
              <a:rect l="0" t="0" r="r" b="b"/>
              <a:pathLst>
                <a:path w="29" h="32">
                  <a:moveTo>
                    <a:pt x="0" y="32"/>
                  </a:moveTo>
                  <a:lnTo>
                    <a:pt x="29" y="32"/>
                  </a:lnTo>
                  <a:lnTo>
                    <a:pt x="29" y="0"/>
                  </a:lnTo>
                  <a:lnTo>
                    <a:pt x="2" y="0"/>
                  </a:lnTo>
                  <a:lnTo>
                    <a:pt x="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8" name="Freeform 177"/>
            <p:cNvSpPr>
              <a:spLocks/>
            </p:cNvSpPr>
            <p:nvPr userDrawn="1"/>
          </p:nvSpPr>
          <p:spPr bwMode="gray">
            <a:xfrm>
              <a:off x="8713212" y="6325270"/>
              <a:ext cx="520532" cy="198298"/>
            </a:xfrm>
            <a:custGeom>
              <a:avLst/>
              <a:gdLst>
                <a:gd name="T0" fmla="*/ 0 w 44"/>
                <a:gd name="T1" fmla="*/ 16 h 17"/>
                <a:gd name="T2" fmla="*/ 13 w 44"/>
                <a:gd name="T3" fmla="*/ 17 h 17"/>
                <a:gd name="T4" fmla="*/ 14 w 44"/>
                <a:gd name="T5" fmla="*/ 15 h 17"/>
                <a:gd name="T6" fmla="*/ 32 w 44"/>
                <a:gd name="T7" fmla="*/ 17 h 17"/>
                <a:gd name="T8" fmla="*/ 43 w 44"/>
                <a:gd name="T9" fmla="*/ 15 h 17"/>
                <a:gd name="T10" fmla="*/ 44 w 44"/>
                <a:gd name="T11" fmla="*/ 14 h 17"/>
                <a:gd name="T12" fmla="*/ 17 w 44"/>
                <a:gd name="T13" fmla="*/ 0 h 17"/>
                <a:gd name="T14" fmla="*/ 16 w 44"/>
                <a:gd name="T15" fmla="*/ 0 h 17"/>
                <a:gd name="T16" fmla="*/ 10 w 44"/>
                <a:gd name="T17" fmla="*/ 4 h 17"/>
                <a:gd name="T18" fmla="*/ 2 w 44"/>
                <a:gd name="T19" fmla="*/ 0 h 17"/>
                <a:gd name="T20" fmla="*/ 0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0" y="16"/>
                  </a:moveTo>
                  <a:cubicBezTo>
                    <a:pt x="13" y="17"/>
                    <a:pt x="13" y="17"/>
                    <a:pt x="13" y="17"/>
                  </a:cubicBezTo>
                  <a:cubicBezTo>
                    <a:pt x="14" y="15"/>
                    <a:pt x="14" y="15"/>
                    <a:pt x="14" y="15"/>
                  </a:cubicBezTo>
                  <a:cubicBezTo>
                    <a:pt x="18" y="16"/>
                    <a:pt x="27" y="17"/>
                    <a:pt x="32" y="17"/>
                  </a:cubicBezTo>
                  <a:cubicBezTo>
                    <a:pt x="35" y="17"/>
                    <a:pt x="40" y="17"/>
                    <a:pt x="43" y="15"/>
                  </a:cubicBezTo>
                  <a:cubicBezTo>
                    <a:pt x="43" y="15"/>
                    <a:pt x="44" y="14"/>
                    <a:pt x="44" y="14"/>
                  </a:cubicBezTo>
                  <a:cubicBezTo>
                    <a:pt x="43" y="8"/>
                    <a:pt x="22" y="6"/>
                    <a:pt x="17" y="0"/>
                  </a:cubicBezTo>
                  <a:cubicBezTo>
                    <a:pt x="16" y="0"/>
                    <a:pt x="16" y="0"/>
                    <a:pt x="16" y="0"/>
                  </a:cubicBezTo>
                  <a:cubicBezTo>
                    <a:pt x="15" y="1"/>
                    <a:pt x="13" y="4"/>
                    <a:pt x="10" y="4"/>
                  </a:cubicBezTo>
                  <a:cubicBezTo>
                    <a:pt x="7" y="4"/>
                    <a:pt x="3" y="1"/>
                    <a:pt x="2" y="0"/>
                  </a:cubicBezTo>
                  <a:cubicBezTo>
                    <a:pt x="0" y="2"/>
                    <a:pt x="0" y="16"/>
                    <a:pt x="0"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8"/>
            <p:cNvSpPr>
              <a:spLocks/>
            </p:cNvSpPr>
            <p:nvPr userDrawn="1"/>
          </p:nvSpPr>
          <p:spPr bwMode="gray">
            <a:xfrm>
              <a:off x="8688424" y="5519685"/>
              <a:ext cx="322234" cy="322234"/>
            </a:xfrm>
            <a:custGeom>
              <a:avLst/>
              <a:gdLst>
                <a:gd name="T0" fmla="*/ 21 w 27"/>
                <a:gd name="T1" fmla="*/ 4 h 27"/>
                <a:gd name="T2" fmla="*/ 23 w 27"/>
                <a:gd name="T3" fmla="*/ 21 h 27"/>
                <a:gd name="T4" fmla="*/ 6 w 27"/>
                <a:gd name="T5" fmla="*/ 23 h 27"/>
                <a:gd name="T6" fmla="*/ 4 w 27"/>
                <a:gd name="T7" fmla="*/ 6 h 27"/>
                <a:gd name="T8" fmla="*/ 21 w 27"/>
                <a:gd name="T9" fmla="*/ 4 h 27"/>
              </a:gdLst>
              <a:ahLst/>
              <a:cxnLst>
                <a:cxn ang="0">
                  <a:pos x="T0" y="T1"/>
                </a:cxn>
                <a:cxn ang="0">
                  <a:pos x="T2" y="T3"/>
                </a:cxn>
                <a:cxn ang="0">
                  <a:pos x="T4" y="T5"/>
                </a:cxn>
                <a:cxn ang="0">
                  <a:pos x="T6" y="T7"/>
                </a:cxn>
                <a:cxn ang="0">
                  <a:pos x="T8" y="T9"/>
                </a:cxn>
              </a:cxnLst>
              <a:rect l="0" t="0" r="r" b="b"/>
              <a:pathLst>
                <a:path w="27" h="27">
                  <a:moveTo>
                    <a:pt x="21" y="4"/>
                  </a:moveTo>
                  <a:cubicBezTo>
                    <a:pt x="26" y="8"/>
                    <a:pt x="27" y="16"/>
                    <a:pt x="23" y="21"/>
                  </a:cubicBezTo>
                  <a:cubicBezTo>
                    <a:pt x="19" y="26"/>
                    <a:pt x="11" y="27"/>
                    <a:pt x="6" y="23"/>
                  </a:cubicBezTo>
                  <a:cubicBezTo>
                    <a:pt x="1" y="19"/>
                    <a:pt x="0" y="12"/>
                    <a:pt x="4" y="6"/>
                  </a:cubicBezTo>
                  <a:cubicBezTo>
                    <a:pt x="8" y="1"/>
                    <a:pt x="15" y="0"/>
                    <a:pt x="21" y="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179"/>
            <p:cNvSpPr>
              <a:spLocks/>
            </p:cNvSpPr>
            <p:nvPr userDrawn="1"/>
          </p:nvSpPr>
          <p:spPr bwMode="gray">
            <a:xfrm>
              <a:off x="8074943" y="5048728"/>
              <a:ext cx="378003" cy="390397"/>
            </a:xfrm>
            <a:custGeom>
              <a:avLst/>
              <a:gdLst>
                <a:gd name="T0" fmla="*/ 25 w 32"/>
                <a:gd name="T1" fmla="*/ 5 h 33"/>
                <a:gd name="T2" fmla="*/ 28 w 32"/>
                <a:gd name="T3" fmla="*/ 25 h 33"/>
                <a:gd name="T4" fmla="*/ 7 w 32"/>
                <a:gd name="T5" fmla="*/ 28 h 33"/>
                <a:gd name="T6" fmla="*/ 4 w 32"/>
                <a:gd name="T7" fmla="*/ 8 h 33"/>
                <a:gd name="T8" fmla="*/ 25 w 32"/>
                <a:gd name="T9" fmla="*/ 5 h 33"/>
              </a:gdLst>
              <a:ahLst/>
              <a:cxnLst>
                <a:cxn ang="0">
                  <a:pos x="T0" y="T1"/>
                </a:cxn>
                <a:cxn ang="0">
                  <a:pos x="T2" y="T3"/>
                </a:cxn>
                <a:cxn ang="0">
                  <a:pos x="T4" y="T5"/>
                </a:cxn>
                <a:cxn ang="0">
                  <a:pos x="T6" y="T7"/>
                </a:cxn>
                <a:cxn ang="0">
                  <a:pos x="T8" y="T9"/>
                </a:cxn>
              </a:cxnLst>
              <a:rect l="0" t="0" r="r" b="b"/>
              <a:pathLst>
                <a:path w="32" h="33">
                  <a:moveTo>
                    <a:pt x="25" y="5"/>
                  </a:moveTo>
                  <a:cubicBezTo>
                    <a:pt x="31" y="10"/>
                    <a:pt x="32" y="19"/>
                    <a:pt x="28" y="25"/>
                  </a:cubicBezTo>
                  <a:cubicBezTo>
                    <a:pt x="23" y="31"/>
                    <a:pt x="14" y="33"/>
                    <a:pt x="7" y="28"/>
                  </a:cubicBezTo>
                  <a:cubicBezTo>
                    <a:pt x="1" y="23"/>
                    <a:pt x="0" y="14"/>
                    <a:pt x="4" y="8"/>
                  </a:cubicBezTo>
                  <a:cubicBezTo>
                    <a:pt x="9" y="1"/>
                    <a:pt x="18" y="0"/>
                    <a:pt x="25" y="5"/>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80"/>
            <p:cNvSpPr>
              <a:spLocks/>
            </p:cNvSpPr>
            <p:nvPr userDrawn="1"/>
          </p:nvSpPr>
          <p:spPr bwMode="gray">
            <a:xfrm>
              <a:off x="8155499" y="5110696"/>
              <a:ext cx="780798" cy="681649"/>
            </a:xfrm>
            <a:custGeom>
              <a:avLst/>
              <a:gdLst>
                <a:gd name="T0" fmla="*/ 126 w 126"/>
                <a:gd name="T1" fmla="*/ 74 h 110"/>
                <a:gd name="T2" fmla="*/ 98 w 126"/>
                <a:gd name="T3" fmla="*/ 110 h 110"/>
                <a:gd name="T4" fmla="*/ 0 w 126"/>
                <a:gd name="T5" fmla="*/ 44 h 110"/>
                <a:gd name="T6" fmla="*/ 35 w 126"/>
                <a:gd name="T7" fmla="*/ 0 h 110"/>
                <a:gd name="T8" fmla="*/ 126 w 126"/>
                <a:gd name="T9" fmla="*/ 74 h 110"/>
              </a:gdLst>
              <a:ahLst/>
              <a:cxnLst>
                <a:cxn ang="0">
                  <a:pos x="T0" y="T1"/>
                </a:cxn>
                <a:cxn ang="0">
                  <a:pos x="T2" y="T3"/>
                </a:cxn>
                <a:cxn ang="0">
                  <a:pos x="T4" y="T5"/>
                </a:cxn>
                <a:cxn ang="0">
                  <a:pos x="T6" y="T7"/>
                </a:cxn>
                <a:cxn ang="0">
                  <a:pos x="T8" y="T9"/>
                </a:cxn>
              </a:cxnLst>
              <a:rect l="0" t="0" r="r" b="b"/>
              <a:pathLst>
                <a:path w="126" h="110">
                  <a:moveTo>
                    <a:pt x="126" y="74"/>
                  </a:moveTo>
                  <a:lnTo>
                    <a:pt x="98" y="110"/>
                  </a:lnTo>
                  <a:lnTo>
                    <a:pt x="0" y="44"/>
                  </a:lnTo>
                  <a:lnTo>
                    <a:pt x="35" y="0"/>
                  </a:lnTo>
                  <a:lnTo>
                    <a:pt x="126" y="74"/>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2" name="Freeform 181"/>
            <p:cNvSpPr>
              <a:spLocks/>
            </p:cNvSpPr>
            <p:nvPr userDrawn="1"/>
          </p:nvSpPr>
          <p:spPr bwMode="gray">
            <a:xfrm>
              <a:off x="8688424" y="5519685"/>
              <a:ext cx="322234" cy="322234"/>
            </a:xfrm>
            <a:custGeom>
              <a:avLst/>
              <a:gdLst>
                <a:gd name="T0" fmla="*/ 6 w 27"/>
                <a:gd name="T1" fmla="*/ 23 h 27"/>
                <a:gd name="T2" fmla="*/ 4 w 27"/>
                <a:gd name="T3" fmla="*/ 6 h 27"/>
                <a:gd name="T4" fmla="*/ 21 w 27"/>
                <a:gd name="T5" fmla="*/ 4 h 27"/>
                <a:gd name="T6" fmla="*/ 23 w 27"/>
                <a:gd name="T7" fmla="*/ 21 h 27"/>
                <a:gd name="T8" fmla="*/ 6 w 27"/>
                <a:gd name="T9" fmla="*/ 23 h 27"/>
              </a:gdLst>
              <a:ahLst/>
              <a:cxnLst>
                <a:cxn ang="0">
                  <a:pos x="T0" y="T1"/>
                </a:cxn>
                <a:cxn ang="0">
                  <a:pos x="T2" y="T3"/>
                </a:cxn>
                <a:cxn ang="0">
                  <a:pos x="T4" y="T5"/>
                </a:cxn>
                <a:cxn ang="0">
                  <a:pos x="T6" y="T7"/>
                </a:cxn>
                <a:cxn ang="0">
                  <a:pos x="T8" y="T9"/>
                </a:cxn>
              </a:cxnLst>
              <a:rect l="0" t="0" r="r" b="b"/>
              <a:pathLst>
                <a:path w="27" h="27">
                  <a:moveTo>
                    <a:pt x="6" y="23"/>
                  </a:moveTo>
                  <a:cubicBezTo>
                    <a:pt x="1" y="19"/>
                    <a:pt x="0" y="12"/>
                    <a:pt x="4" y="6"/>
                  </a:cubicBezTo>
                  <a:cubicBezTo>
                    <a:pt x="8" y="1"/>
                    <a:pt x="15" y="0"/>
                    <a:pt x="21" y="4"/>
                  </a:cubicBezTo>
                  <a:cubicBezTo>
                    <a:pt x="26" y="8"/>
                    <a:pt x="27" y="16"/>
                    <a:pt x="23" y="21"/>
                  </a:cubicBezTo>
                  <a:cubicBezTo>
                    <a:pt x="19" y="26"/>
                    <a:pt x="11" y="27"/>
                    <a:pt x="6" y="23"/>
                  </a:cubicBezTo>
                  <a:close/>
                </a:path>
              </a:pathLst>
            </a:custGeom>
            <a:solidFill>
              <a:srgbClr val="5C2D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3" name="Freeform 182"/>
            <p:cNvSpPr>
              <a:spLocks/>
            </p:cNvSpPr>
            <p:nvPr userDrawn="1"/>
          </p:nvSpPr>
          <p:spPr bwMode="gray">
            <a:xfrm>
              <a:off x="8700818" y="5544472"/>
              <a:ext cx="285053" cy="285053"/>
            </a:xfrm>
            <a:custGeom>
              <a:avLst/>
              <a:gdLst>
                <a:gd name="T0" fmla="*/ 0 w 24"/>
                <a:gd name="T1" fmla="*/ 12 h 24"/>
                <a:gd name="T2" fmla="*/ 12 w 24"/>
                <a:gd name="T3" fmla="*/ 0 h 24"/>
                <a:gd name="T4" fmla="*/ 24 w 24"/>
                <a:gd name="T5" fmla="*/ 12 h 24"/>
                <a:gd name="T6" fmla="*/ 12 w 24"/>
                <a:gd name="T7" fmla="*/ 24 h 24"/>
                <a:gd name="T8" fmla="*/ 0 w 24"/>
                <a:gd name="T9" fmla="*/ 12 h 24"/>
              </a:gdLst>
              <a:ahLst/>
              <a:cxnLst>
                <a:cxn ang="0">
                  <a:pos x="T0" y="T1"/>
                </a:cxn>
                <a:cxn ang="0">
                  <a:pos x="T2" y="T3"/>
                </a:cxn>
                <a:cxn ang="0">
                  <a:pos x="T4" y="T5"/>
                </a:cxn>
                <a:cxn ang="0">
                  <a:pos x="T6" y="T7"/>
                </a:cxn>
                <a:cxn ang="0">
                  <a:pos x="T8" y="T9"/>
                </a:cxn>
              </a:cxnLst>
              <a:rect l="0" t="0" r="r" b="b"/>
              <a:pathLst>
                <a:path w="24" h="24">
                  <a:moveTo>
                    <a:pt x="0" y="12"/>
                  </a:moveTo>
                  <a:cubicBezTo>
                    <a:pt x="0" y="5"/>
                    <a:pt x="6" y="0"/>
                    <a:pt x="12" y="0"/>
                  </a:cubicBezTo>
                  <a:cubicBezTo>
                    <a:pt x="19" y="0"/>
                    <a:pt x="24" y="5"/>
                    <a:pt x="24" y="12"/>
                  </a:cubicBezTo>
                  <a:cubicBezTo>
                    <a:pt x="24" y="19"/>
                    <a:pt x="19" y="24"/>
                    <a:pt x="12" y="24"/>
                  </a:cubicBezTo>
                  <a:cubicBezTo>
                    <a:pt x="6" y="24"/>
                    <a:pt x="0" y="18"/>
                    <a:pt x="0"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4" name="Freeform 183"/>
            <p:cNvSpPr>
              <a:spLocks/>
            </p:cNvSpPr>
            <p:nvPr userDrawn="1"/>
          </p:nvSpPr>
          <p:spPr bwMode="gray">
            <a:xfrm>
              <a:off x="8700818" y="5686997"/>
              <a:ext cx="285053" cy="663056"/>
            </a:xfrm>
            <a:custGeom>
              <a:avLst/>
              <a:gdLst>
                <a:gd name="T0" fmla="*/ 0 w 46"/>
                <a:gd name="T1" fmla="*/ 0 h 107"/>
                <a:gd name="T2" fmla="*/ 46 w 46"/>
                <a:gd name="T3" fmla="*/ 0 h 107"/>
                <a:gd name="T4" fmla="*/ 42 w 46"/>
                <a:gd name="T5" fmla="*/ 105 h 107"/>
                <a:gd name="T6" fmla="*/ 2 w 46"/>
                <a:gd name="T7" fmla="*/ 107 h 107"/>
                <a:gd name="T8" fmla="*/ 0 w 46"/>
                <a:gd name="T9" fmla="*/ 0 h 107"/>
              </a:gdLst>
              <a:ahLst/>
              <a:cxnLst>
                <a:cxn ang="0">
                  <a:pos x="T0" y="T1"/>
                </a:cxn>
                <a:cxn ang="0">
                  <a:pos x="T2" y="T3"/>
                </a:cxn>
                <a:cxn ang="0">
                  <a:pos x="T4" y="T5"/>
                </a:cxn>
                <a:cxn ang="0">
                  <a:pos x="T6" y="T7"/>
                </a:cxn>
                <a:cxn ang="0">
                  <a:pos x="T8" y="T9"/>
                </a:cxn>
              </a:cxnLst>
              <a:rect l="0" t="0" r="r" b="b"/>
              <a:pathLst>
                <a:path w="46" h="107">
                  <a:moveTo>
                    <a:pt x="0" y="0"/>
                  </a:moveTo>
                  <a:lnTo>
                    <a:pt x="46" y="0"/>
                  </a:lnTo>
                  <a:lnTo>
                    <a:pt x="42" y="105"/>
                  </a:lnTo>
                  <a:lnTo>
                    <a:pt x="2" y="107"/>
                  </a:lnTo>
                  <a:lnTo>
                    <a:pt x="0"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5" name="Freeform 184"/>
            <p:cNvSpPr>
              <a:spLocks/>
            </p:cNvSpPr>
            <p:nvPr userDrawn="1"/>
          </p:nvSpPr>
          <p:spPr bwMode="gray">
            <a:xfrm>
              <a:off x="7870446" y="5098302"/>
              <a:ext cx="632074" cy="495744"/>
            </a:xfrm>
            <a:custGeom>
              <a:avLst/>
              <a:gdLst>
                <a:gd name="T0" fmla="*/ 3 w 53"/>
                <a:gd name="T1" fmla="*/ 42 h 42"/>
                <a:gd name="T2" fmla="*/ 27 w 53"/>
                <a:gd name="T3" fmla="*/ 36 h 42"/>
                <a:gd name="T4" fmla="*/ 50 w 53"/>
                <a:gd name="T5" fmla="*/ 42 h 42"/>
                <a:gd name="T6" fmla="*/ 53 w 53"/>
                <a:gd name="T7" fmla="*/ 0 h 42"/>
                <a:gd name="T8" fmla="*/ 0 w 53"/>
                <a:gd name="T9" fmla="*/ 0 h 42"/>
                <a:gd name="T10" fmla="*/ 3 w 53"/>
                <a:gd name="T11" fmla="*/ 42 h 42"/>
              </a:gdLst>
              <a:ahLst/>
              <a:cxnLst>
                <a:cxn ang="0">
                  <a:pos x="T0" y="T1"/>
                </a:cxn>
                <a:cxn ang="0">
                  <a:pos x="T2" y="T3"/>
                </a:cxn>
                <a:cxn ang="0">
                  <a:pos x="T4" y="T5"/>
                </a:cxn>
                <a:cxn ang="0">
                  <a:pos x="T6" y="T7"/>
                </a:cxn>
                <a:cxn ang="0">
                  <a:pos x="T8" y="T9"/>
                </a:cxn>
                <a:cxn ang="0">
                  <a:pos x="T10" y="T11"/>
                </a:cxn>
              </a:cxnLst>
              <a:rect l="0" t="0" r="r" b="b"/>
              <a:pathLst>
                <a:path w="53" h="42">
                  <a:moveTo>
                    <a:pt x="3" y="42"/>
                  </a:moveTo>
                  <a:cubicBezTo>
                    <a:pt x="3" y="40"/>
                    <a:pt x="14" y="36"/>
                    <a:pt x="27" y="36"/>
                  </a:cubicBezTo>
                  <a:cubicBezTo>
                    <a:pt x="40" y="36"/>
                    <a:pt x="50" y="40"/>
                    <a:pt x="50" y="42"/>
                  </a:cubicBezTo>
                  <a:cubicBezTo>
                    <a:pt x="53" y="0"/>
                    <a:pt x="53" y="0"/>
                    <a:pt x="53" y="0"/>
                  </a:cubicBezTo>
                  <a:cubicBezTo>
                    <a:pt x="0" y="0"/>
                    <a:pt x="0" y="0"/>
                    <a:pt x="0" y="0"/>
                  </a:cubicBezTo>
                  <a:lnTo>
                    <a:pt x="3" y="4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6" name="Freeform 185"/>
            <p:cNvSpPr>
              <a:spLocks/>
            </p:cNvSpPr>
            <p:nvPr userDrawn="1"/>
          </p:nvSpPr>
          <p:spPr bwMode="gray">
            <a:xfrm>
              <a:off x="7814677" y="4069633"/>
              <a:ext cx="402790" cy="1431460"/>
            </a:xfrm>
            <a:custGeom>
              <a:avLst/>
              <a:gdLst>
                <a:gd name="T0" fmla="*/ 65 w 65"/>
                <a:gd name="T1" fmla="*/ 229 h 231"/>
                <a:gd name="T2" fmla="*/ 0 w 65"/>
                <a:gd name="T3" fmla="*/ 231 h 231"/>
                <a:gd name="T4" fmla="*/ 0 w 65"/>
                <a:gd name="T5" fmla="*/ 35 h 231"/>
                <a:gd name="T6" fmla="*/ 15 w 65"/>
                <a:gd name="T7" fmla="*/ 0 h 231"/>
                <a:gd name="T8" fmla="*/ 61 w 65"/>
                <a:gd name="T9" fmla="*/ 0 h 231"/>
                <a:gd name="T10" fmla="*/ 61 w 65"/>
                <a:gd name="T11" fmla="*/ 172 h 231"/>
                <a:gd name="T12" fmla="*/ 65 w 65"/>
                <a:gd name="T13" fmla="*/ 229 h 231"/>
              </a:gdLst>
              <a:ahLst/>
              <a:cxnLst>
                <a:cxn ang="0">
                  <a:pos x="T0" y="T1"/>
                </a:cxn>
                <a:cxn ang="0">
                  <a:pos x="T2" y="T3"/>
                </a:cxn>
                <a:cxn ang="0">
                  <a:pos x="T4" y="T5"/>
                </a:cxn>
                <a:cxn ang="0">
                  <a:pos x="T6" y="T7"/>
                </a:cxn>
                <a:cxn ang="0">
                  <a:pos x="T8" y="T9"/>
                </a:cxn>
                <a:cxn ang="0">
                  <a:pos x="T10" y="T11"/>
                </a:cxn>
                <a:cxn ang="0">
                  <a:pos x="T12" y="T13"/>
                </a:cxn>
              </a:cxnLst>
              <a:rect l="0" t="0" r="r" b="b"/>
              <a:pathLst>
                <a:path w="65" h="231">
                  <a:moveTo>
                    <a:pt x="65" y="229"/>
                  </a:moveTo>
                  <a:lnTo>
                    <a:pt x="0" y="231"/>
                  </a:lnTo>
                  <a:lnTo>
                    <a:pt x="0" y="35"/>
                  </a:lnTo>
                  <a:lnTo>
                    <a:pt x="15" y="0"/>
                  </a:lnTo>
                  <a:lnTo>
                    <a:pt x="61" y="0"/>
                  </a:lnTo>
                  <a:lnTo>
                    <a:pt x="61" y="172"/>
                  </a:lnTo>
                  <a:lnTo>
                    <a:pt x="65" y="229"/>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7" name="Freeform 186"/>
            <p:cNvSpPr>
              <a:spLocks/>
            </p:cNvSpPr>
            <p:nvPr userDrawn="1"/>
          </p:nvSpPr>
          <p:spPr bwMode="gray">
            <a:xfrm>
              <a:off x="8192680" y="4069633"/>
              <a:ext cx="427578" cy="1406673"/>
            </a:xfrm>
            <a:custGeom>
              <a:avLst/>
              <a:gdLst>
                <a:gd name="T0" fmla="*/ 10 w 69"/>
                <a:gd name="T1" fmla="*/ 227 h 227"/>
                <a:gd name="T2" fmla="*/ 69 w 69"/>
                <a:gd name="T3" fmla="*/ 200 h 227"/>
                <a:gd name="T4" fmla="*/ 59 w 69"/>
                <a:gd name="T5" fmla="*/ 160 h 227"/>
                <a:gd name="T6" fmla="*/ 61 w 69"/>
                <a:gd name="T7" fmla="*/ 35 h 227"/>
                <a:gd name="T8" fmla="*/ 48 w 69"/>
                <a:gd name="T9" fmla="*/ 0 h 227"/>
                <a:gd name="T10" fmla="*/ 0 w 69"/>
                <a:gd name="T11" fmla="*/ 0 h 227"/>
                <a:gd name="T12" fmla="*/ 0 w 69"/>
                <a:gd name="T13" fmla="*/ 172 h 227"/>
                <a:gd name="T14" fmla="*/ 10 w 69"/>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27">
                  <a:moveTo>
                    <a:pt x="10" y="227"/>
                  </a:moveTo>
                  <a:lnTo>
                    <a:pt x="69" y="200"/>
                  </a:lnTo>
                  <a:lnTo>
                    <a:pt x="59" y="160"/>
                  </a:lnTo>
                  <a:lnTo>
                    <a:pt x="61" y="35"/>
                  </a:lnTo>
                  <a:lnTo>
                    <a:pt x="48" y="0"/>
                  </a:lnTo>
                  <a:lnTo>
                    <a:pt x="0" y="0"/>
                  </a:lnTo>
                  <a:lnTo>
                    <a:pt x="0" y="172"/>
                  </a:lnTo>
                  <a:lnTo>
                    <a:pt x="10" y="227"/>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8" name="Freeform 187"/>
            <p:cNvSpPr>
              <a:spLocks/>
            </p:cNvSpPr>
            <p:nvPr userDrawn="1"/>
          </p:nvSpPr>
          <p:spPr bwMode="gray">
            <a:xfrm>
              <a:off x="8074943" y="3908516"/>
              <a:ext cx="223085" cy="266461"/>
            </a:xfrm>
            <a:custGeom>
              <a:avLst/>
              <a:gdLst>
                <a:gd name="T0" fmla="*/ 19 w 19"/>
                <a:gd name="T1" fmla="*/ 15 h 23"/>
                <a:gd name="T2" fmla="*/ 19 w 19"/>
                <a:gd name="T3" fmla="*/ 0 h 23"/>
                <a:gd name="T4" fmla="*/ 0 w 19"/>
                <a:gd name="T5" fmla="*/ 0 h 23"/>
                <a:gd name="T6" fmla="*/ 0 w 19"/>
                <a:gd name="T7" fmla="*/ 15 h 23"/>
                <a:gd name="T8" fmla="*/ 9 w 19"/>
                <a:gd name="T9" fmla="*/ 23 h 23"/>
                <a:gd name="T10" fmla="*/ 19 w 19"/>
                <a:gd name="T11" fmla="*/ 15 h 23"/>
              </a:gdLst>
              <a:ahLst/>
              <a:cxnLst>
                <a:cxn ang="0">
                  <a:pos x="T0" y="T1"/>
                </a:cxn>
                <a:cxn ang="0">
                  <a:pos x="T2" y="T3"/>
                </a:cxn>
                <a:cxn ang="0">
                  <a:pos x="T4" y="T5"/>
                </a:cxn>
                <a:cxn ang="0">
                  <a:pos x="T6" y="T7"/>
                </a:cxn>
                <a:cxn ang="0">
                  <a:pos x="T8" y="T9"/>
                </a:cxn>
                <a:cxn ang="0">
                  <a:pos x="T10" y="T11"/>
                </a:cxn>
              </a:cxnLst>
              <a:rect l="0" t="0" r="r" b="b"/>
              <a:pathLst>
                <a:path w="19" h="23">
                  <a:moveTo>
                    <a:pt x="19" y="15"/>
                  </a:moveTo>
                  <a:cubicBezTo>
                    <a:pt x="19" y="0"/>
                    <a:pt x="19" y="0"/>
                    <a:pt x="19" y="0"/>
                  </a:cubicBezTo>
                  <a:cubicBezTo>
                    <a:pt x="0" y="0"/>
                    <a:pt x="0" y="0"/>
                    <a:pt x="0" y="0"/>
                  </a:cubicBezTo>
                  <a:cubicBezTo>
                    <a:pt x="0" y="15"/>
                    <a:pt x="0" y="15"/>
                    <a:pt x="0" y="15"/>
                  </a:cubicBezTo>
                  <a:cubicBezTo>
                    <a:pt x="0" y="19"/>
                    <a:pt x="3" y="23"/>
                    <a:pt x="9" y="23"/>
                  </a:cubicBezTo>
                  <a:cubicBezTo>
                    <a:pt x="16" y="23"/>
                    <a:pt x="19" y="19"/>
                    <a:pt x="19" y="1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88"/>
            <p:cNvSpPr>
              <a:spLocks/>
            </p:cNvSpPr>
            <p:nvPr userDrawn="1"/>
          </p:nvSpPr>
          <p:spPr bwMode="gray">
            <a:xfrm>
              <a:off x="8050155" y="3871335"/>
              <a:ext cx="247872" cy="198298"/>
            </a:xfrm>
            <a:custGeom>
              <a:avLst/>
              <a:gdLst>
                <a:gd name="T0" fmla="*/ 1 w 21"/>
                <a:gd name="T1" fmla="*/ 4 h 17"/>
                <a:gd name="T2" fmla="*/ 21 w 21"/>
                <a:gd name="T3" fmla="*/ 17 h 17"/>
                <a:gd name="T4" fmla="*/ 21 w 21"/>
                <a:gd name="T5" fmla="*/ 2 h 17"/>
                <a:gd name="T6" fmla="*/ 0 w 21"/>
                <a:gd name="T7" fmla="*/ 0 h 17"/>
                <a:gd name="T8" fmla="*/ 1 w 21"/>
                <a:gd name="T9" fmla="*/ 4 h 17"/>
              </a:gdLst>
              <a:ahLst/>
              <a:cxnLst>
                <a:cxn ang="0">
                  <a:pos x="T0" y="T1"/>
                </a:cxn>
                <a:cxn ang="0">
                  <a:pos x="T2" y="T3"/>
                </a:cxn>
                <a:cxn ang="0">
                  <a:pos x="T4" y="T5"/>
                </a:cxn>
                <a:cxn ang="0">
                  <a:pos x="T6" y="T7"/>
                </a:cxn>
                <a:cxn ang="0">
                  <a:pos x="T8" y="T9"/>
                </a:cxn>
              </a:cxnLst>
              <a:rect l="0" t="0" r="r" b="b"/>
              <a:pathLst>
                <a:path w="21" h="17">
                  <a:moveTo>
                    <a:pt x="1" y="4"/>
                  </a:moveTo>
                  <a:cubicBezTo>
                    <a:pt x="6" y="10"/>
                    <a:pt x="12" y="14"/>
                    <a:pt x="21" y="17"/>
                  </a:cubicBezTo>
                  <a:cubicBezTo>
                    <a:pt x="21" y="2"/>
                    <a:pt x="21" y="2"/>
                    <a:pt x="21" y="2"/>
                  </a:cubicBezTo>
                  <a:cubicBezTo>
                    <a:pt x="0" y="0"/>
                    <a:pt x="0" y="0"/>
                    <a:pt x="0" y="0"/>
                  </a:cubicBezTo>
                  <a:lnTo>
                    <a:pt x="1" y="4"/>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89"/>
            <p:cNvSpPr>
              <a:spLocks/>
            </p:cNvSpPr>
            <p:nvPr userDrawn="1"/>
          </p:nvSpPr>
          <p:spPr bwMode="gray">
            <a:xfrm>
              <a:off x="7870446" y="3542902"/>
              <a:ext cx="532925" cy="563907"/>
            </a:xfrm>
            <a:custGeom>
              <a:avLst/>
              <a:gdLst>
                <a:gd name="T0" fmla="*/ 44 w 45"/>
                <a:gd name="T1" fmla="*/ 28 h 48"/>
                <a:gd name="T2" fmla="*/ 39 w 45"/>
                <a:gd name="T3" fmla="*/ 19 h 48"/>
                <a:gd name="T4" fmla="*/ 39 w 45"/>
                <a:gd name="T5" fmla="*/ 18 h 48"/>
                <a:gd name="T6" fmla="*/ 41 w 45"/>
                <a:gd name="T7" fmla="*/ 17 h 48"/>
                <a:gd name="T8" fmla="*/ 42 w 45"/>
                <a:gd name="T9" fmla="*/ 15 h 48"/>
                <a:gd name="T10" fmla="*/ 37 w 45"/>
                <a:gd name="T11" fmla="*/ 10 h 48"/>
                <a:gd name="T12" fmla="*/ 35 w 45"/>
                <a:gd name="T13" fmla="*/ 8 h 48"/>
                <a:gd name="T14" fmla="*/ 31 w 45"/>
                <a:gd name="T15" fmla="*/ 0 h 48"/>
                <a:gd name="T16" fmla="*/ 3 w 45"/>
                <a:gd name="T17" fmla="*/ 8 h 48"/>
                <a:gd name="T18" fmla="*/ 4 w 45"/>
                <a:gd name="T19" fmla="*/ 12 h 48"/>
                <a:gd name="T20" fmla="*/ 0 w 45"/>
                <a:gd name="T21" fmla="*/ 13 h 48"/>
                <a:gd name="T22" fmla="*/ 43 w 45"/>
                <a:gd name="T23" fmla="*/ 31 h 48"/>
                <a:gd name="T24" fmla="*/ 44 w 45"/>
                <a:gd name="T25"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8">
                  <a:moveTo>
                    <a:pt x="44" y="28"/>
                  </a:moveTo>
                  <a:cubicBezTo>
                    <a:pt x="41" y="26"/>
                    <a:pt x="39" y="19"/>
                    <a:pt x="39" y="19"/>
                  </a:cubicBezTo>
                  <a:cubicBezTo>
                    <a:pt x="39" y="19"/>
                    <a:pt x="39" y="18"/>
                    <a:pt x="39" y="18"/>
                  </a:cubicBezTo>
                  <a:cubicBezTo>
                    <a:pt x="41" y="17"/>
                    <a:pt x="41" y="17"/>
                    <a:pt x="41" y="17"/>
                  </a:cubicBezTo>
                  <a:cubicBezTo>
                    <a:pt x="42" y="17"/>
                    <a:pt x="42" y="16"/>
                    <a:pt x="42" y="15"/>
                  </a:cubicBezTo>
                  <a:cubicBezTo>
                    <a:pt x="37" y="10"/>
                    <a:pt x="37" y="10"/>
                    <a:pt x="37" y="10"/>
                  </a:cubicBezTo>
                  <a:cubicBezTo>
                    <a:pt x="36" y="9"/>
                    <a:pt x="36" y="9"/>
                    <a:pt x="35" y="8"/>
                  </a:cubicBezTo>
                  <a:cubicBezTo>
                    <a:pt x="31" y="0"/>
                    <a:pt x="31" y="0"/>
                    <a:pt x="31" y="0"/>
                  </a:cubicBezTo>
                  <a:cubicBezTo>
                    <a:pt x="3" y="8"/>
                    <a:pt x="3" y="8"/>
                    <a:pt x="3" y="8"/>
                  </a:cubicBezTo>
                  <a:cubicBezTo>
                    <a:pt x="4" y="12"/>
                    <a:pt x="4" y="12"/>
                    <a:pt x="4" y="12"/>
                  </a:cubicBezTo>
                  <a:cubicBezTo>
                    <a:pt x="0" y="13"/>
                    <a:pt x="0" y="13"/>
                    <a:pt x="0" y="13"/>
                  </a:cubicBezTo>
                  <a:cubicBezTo>
                    <a:pt x="0" y="13"/>
                    <a:pt x="4" y="48"/>
                    <a:pt x="43" y="31"/>
                  </a:cubicBezTo>
                  <a:cubicBezTo>
                    <a:pt x="44" y="31"/>
                    <a:pt x="45" y="29"/>
                    <a:pt x="44" y="28"/>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90"/>
            <p:cNvSpPr>
              <a:spLocks/>
            </p:cNvSpPr>
            <p:nvPr userDrawn="1"/>
          </p:nvSpPr>
          <p:spPr bwMode="gray">
            <a:xfrm>
              <a:off x="7851858" y="3412771"/>
              <a:ext cx="421383" cy="539120"/>
            </a:xfrm>
            <a:custGeom>
              <a:avLst/>
              <a:gdLst>
                <a:gd name="T0" fmla="*/ 5 w 36"/>
                <a:gd name="T1" fmla="*/ 12 h 46"/>
                <a:gd name="T2" fmla="*/ 24 w 36"/>
                <a:gd name="T3" fmla="*/ 1 h 46"/>
                <a:gd name="T4" fmla="*/ 35 w 36"/>
                <a:gd name="T5" fmla="*/ 5 h 46"/>
                <a:gd name="T6" fmla="*/ 27 w 36"/>
                <a:gd name="T7" fmla="*/ 14 h 46"/>
                <a:gd name="T8" fmla="*/ 23 w 36"/>
                <a:gd name="T9" fmla="*/ 15 h 46"/>
                <a:gd name="T10" fmla="*/ 21 w 36"/>
                <a:gd name="T11" fmla="*/ 18 h 46"/>
                <a:gd name="T12" fmla="*/ 26 w 36"/>
                <a:gd name="T13" fmla="*/ 27 h 46"/>
                <a:gd name="T14" fmla="*/ 24 w 36"/>
                <a:gd name="T15" fmla="*/ 29 h 46"/>
                <a:gd name="T16" fmla="*/ 23 w 36"/>
                <a:gd name="T17" fmla="*/ 28 h 46"/>
                <a:gd name="T18" fmla="*/ 16 w 36"/>
                <a:gd name="T19" fmla="*/ 26 h 46"/>
                <a:gd name="T20" fmla="*/ 17 w 36"/>
                <a:gd name="T21" fmla="*/ 33 h 46"/>
                <a:gd name="T22" fmla="*/ 21 w 36"/>
                <a:gd name="T23" fmla="*/ 36 h 46"/>
                <a:gd name="T24" fmla="*/ 18 w 36"/>
                <a:gd name="T25" fmla="*/ 46 h 46"/>
                <a:gd name="T26" fmla="*/ 3 w 36"/>
                <a:gd name="T27" fmla="*/ 35 h 46"/>
                <a:gd name="T28" fmla="*/ 3 w 36"/>
                <a:gd name="T29" fmla="*/ 15 h 46"/>
                <a:gd name="T30" fmla="*/ 5 w 36"/>
                <a:gd name="T31"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6">
                  <a:moveTo>
                    <a:pt x="5" y="12"/>
                  </a:moveTo>
                  <a:cubicBezTo>
                    <a:pt x="9" y="8"/>
                    <a:pt x="16" y="3"/>
                    <a:pt x="24" y="1"/>
                  </a:cubicBezTo>
                  <a:cubicBezTo>
                    <a:pt x="29" y="0"/>
                    <a:pt x="33" y="1"/>
                    <a:pt x="35" y="5"/>
                  </a:cubicBezTo>
                  <a:cubicBezTo>
                    <a:pt x="36" y="11"/>
                    <a:pt x="30" y="13"/>
                    <a:pt x="27" y="14"/>
                  </a:cubicBezTo>
                  <a:cubicBezTo>
                    <a:pt x="23" y="15"/>
                    <a:pt x="23" y="15"/>
                    <a:pt x="23" y="15"/>
                  </a:cubicBezTo>
                  <a:cubicBezTo>
                    <a:pt x="21" y="15"/>
                    <a:pt x="21" y="17"/>
                    <a:pt x="21" y="18"/>
                  </a:cubicBezTo>
                  <a:cubicBezTo>
                    <a:pt x="26" y="27"/>
                    <a:pt x="26" y="27"/>
                    <a:pt x="26" y="27"/>
                  </a:cubicBezTo>
                  <a:cubicBezTo>
                    <a:pt x="24" y="29"/>
                    <a:pt x="24" y="29"/>
                    <a:pt x="24" y="29"/>
                  </a:cubicBezTo>
                  <a:cubicBezTo>
                    <a:pt x="24" y="29"/>
                    <a:pt x="23" y="29"/>
                    <a:pt x="23" y="28"/>
                  </a:cubicBezTo>
                  <a:cubicBezTo>
                    <a:pt x="22" y="27"/>
                    <a:pt x="19" y="24"/>
                    <a:pt x="16" y="26"/>
                  </a:cubicBezTo>
                  <a:cubicBezTo>
                    <a:pt x="13" y="28"/>
                    <a:pt x="15" y="31"/>
                    <a:pt x="17" y="33"/>
                  </a:cubicBezTo>
                  <a:cubicBezTo>
                    <a:pt x="18" y="34"/>
                    <a:pt x="20" y="34"/>
                    <a:pt x="21" y="36"/>
                  </a:cubicBezTo>
                  <a:cubicBezTo>
                    <a:pt x="22" y="37"/>
                    <a:pt x="24" y="43"/>
                    <a:pt x="18" y="46"/>
                  </a:cubicBezTo>
                  <a:cubicBezTo>
                    <a:pt x="11" y="44"/>
                    <a:pt x="6" y="39"/>
                    <a:pt x="3" y="35"/>
                  </a:cubicBezTo>
                  <a:cubicBezTo>
                    <a:pt x="0" y="29"/>
                    <a:pt x="0" y="22"/>
                    <a:pt x="3" y="15"/>
                  </a:cubicBezTo>
                  <a:cubicBezTo>
                    <a:pt x="3" y="14"/>
                    <a:pt x="4" y="13"/>
                    <a:pt x="5" y="12"/>
                  </a:cubicBezTo>
                  <a:close/>
                </a:path>
              </a:pathLst>
            </a:custGeom>
            <a:solidFill>
              <a:srgbClr val="141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91"/>
            <p:cNvSpPr>
              <a:spLocks/>
            </p:cNvSpPr>
            <p:nvPr userDrawn="1"/>
          </p:nvSpPr>
          <p:spPr bwMode="gray">
            <a:xfrm>
              <a:off x="8205074" y="3660643"/>
              <a:ext cx="49574" cy="30982"/>
            </a:xfrm>
            <a:custGeom>
              <a:avLst/>
              <a:gdLst>
                <a:gd name="T0" fmla="*/ 3 w 4"/>
                <a:gd name="T1" fmla="*/ 1 h 3"/>
                <a:gd name="T2" fmla="*/ 2 w 4"/>
                <a:gd name="T3" fmla="*/ 3 h 3"/>
                <a:gd name="T4" fmla="*/ 0 w 4"/>
                <a:gd name="T5" fmla="*/ 2 h 3"/>
                <a:gd name="T6" fmla="*/ 1 w 4"/>
                <a:gd name="T7" fmla="*/ 0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4" y="2"/>
                    <a:pt x="3" y="3"/>
                    <a:pt x="2" y="3"/>
                  </a:cubicBezTo>
                  <a:cubicBezTo>
                    <a:pt x="1" y="3"/>
                    <a:pt x="1" y="3"/>
                    <a:pt x="0" y="2"/>
                  </a:cubicBezTo>
                  <a:cubicBezTo>
                    <a:pt x="0" y="1"/>
                    <a:pt x="1" y="1"/>
                    <a:pt x="1" y="0"/>
                  </a:cubicBezTo>
                  <a:cubicBezTo>
                    <a:pt x="2" y="0"/>
                    <a:pt x="3"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92"/>
            <p:cNvSpPr>
              <a:spLocks/>
            </p:cNvSpPr>
            <p:nvPr userDrawn="1"/>
          </p:nvSpPr>
          <p:spPr bwMode="gray">
            <a:xfrm>
              <a:off x="8192680" y="4069633"/>
              <a:ext cx="167312" cy="817978"/>
            </a:xfrm>
            <a:custGeom>
              <a:avLst/>
              <a:gdLst>
                <a:gd name="T0" fmla="*/ 0 w 27"/>
                <a:gd name="T1" fmla="*/ 14 h 132"/>
                <a:gd name="T2" fmla="*/ 0 w 27"/>
                <a:gd name="T3" fmla="*/ 132 h 132"/>
                <a:gd name="T4" fmla="*/ 15 w 27"/>
                <a:gd name="T5" fmla="*/ 57 h 132"/>
                <a:gd name="T6" fmla="*/ 27 w 27"/>
                <a:gd name="T7" fmla="*/ 4 h 132"/>
                <a:gd name="T8" fmla="*/ 25 w 27"/>
                <a:gd name="T9" fmla="*/ 0 h 132"/>
                <a:gd name="T10" fmla="*/ 0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0" y="14"/>
                  </a:moveTo>
                  <a:lnTo>
                    <a:pt x="0" y="132"/>
                  </a:lnTo>
                  <a:lnTo>
                    <a:pt x="15" y="57"/>
                  </a:lnTo>
                  <a:lnTo>
                    <a:pt x="27" y="4"/>
                  </a:lnTo>
                  <a:lnTo>
                    <a:pt x="25" y="0"/>
                  </a:lnTo>
                  <a:lnTo>
                    <a:pt x="0"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93"/>
            <p:cNvSpPr>
              <a:spLocks/>
            </p:cNvSpPr>
            <p:nvPr userDrawn="1"/>
          </p:nvSpPr>
          <p:spPr bwMode="gray">
            <a:xfrm>
              <a:off x="8025368" y="4069633"/>
              <a:ext cx="167312" cy="817978"/>
            </a:xfrm>
            <a:custGeom>
              <a:avLst/>
              <a:gdLst>
                <a:gd name="T0" fmla="*/ 27 w 27"/>
                <a:gd name="T1" fmla="*/ 14 h 132"/>
                <a:gd name="T2" fmla="*/ 27 w 27"/>
                <a:gd name="T3" fmla="*/ 132 h 132"/>
                <a:gd name="T4" fmla="*/ 12 w 27"/>
                <a:gd name="T5" fmla="*/ 61 h 132"/>
                <a:gd name="T6" fmla="*/ 0 w 27"/>
                <a:gd name="T7" fmla="*/ 4 h 132"/>
                <a:gd name="T8" fmla="*/ 2 w 27"/>
                <a:gd name="T9" fmla="*/ 0 h 132"/>
                <a:gd name="T10" fmla="*/ 27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27" y="14"/>
                  </a:moveTo>
                  <a:lnTo>
                    <a:pt x="27" y="132"/>
                  </a:lnTo>
                  <a:lnTo>
                    <a:pt x="12" y="61"/>
                  </a:lnTo>
                  <a:lnTo>
                    <a:pt x="0" y="4"/>
                  </a:lnTo>
                  <a:lnTo>
                    <a:pt x="2" y="0"/>
                  </a:lnTo>
                  <a:lnTo>
                    <a:pt x="2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94"/>
            <p:cNvSpPr>
              <a:spLocks/>
            </p:cNvSpPr>
            <p:nvPr userDrawn="1"/>
          </p:nvSpPr>
          <p:spPr bwMode="gray">
            <a:xfrm>
              <a:off x="8037762" y="4026253"/>
              <a:ext cx="154918" cy="198298"/>
            </a:xfrm>
            <a:custGeom>
              <a:avLst/>
              <a:gdLst>
                <a:gd name="T0" fmla="*/ 25 w 25"/>
                <a:gd name="T1" fmla="*/ 21 h 32"/>
                <a:gd name="T2" fmla="*/ 6 w 25"/>
                <a:gd name="T3" fmla="*/ 0 h 32"/>
                <a:gd name="T4" fmla="*/ 0 w 25"/>
                <a:gd name="T5" fmla="*/ 7 h 32"/>
                <a:gd name="T6" fmla="*/ 6 w 25"/>
                <a:gd name="T7" fmla="*/ 32 h 32"/>
                <a:gd name="T8" fmla="*/ 19 w 25"/>
                <a:gd name="T9" fmla="*/ 19 h 32"/>
                <a:gd name="T10" fmla="*/ 25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25" y="21"/>
                  </a:moveTo>
                  <a:lnTo>
                    <a:pt x="6" y="0"/>
                  </a:lnTo>
                  <a:lnTo>
                    <a:pt x="0" y="7"/>
                  </a:lnTo>
                  <a:lnTo>
                    <a:pt x="6" y="32"/>
                  </a:lnTo>
                  <a:lnTo>
                    <a:pt x="19" y="19"/>
                  </a:lnTo>
                  <a:lnTo>
                    <a:pt x="25"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95"/>
            <p:cNvSpPr>
              <a:spLocks/>
            </p:cNvSpPr>
            <p:nvPr userDrawn="1"/>
          </p:nvSpPr>
          <p:spPr bwMode="gray">
            <a:xfrm>
              <a:off x="8192680" y="4026253"/>
              <a:ext cx="154918" cy="198298"/>
            </a:xfrm>
            <a:custGeom>
              <a:avLst/>
              <a:gdLst>
                <a:gd name="T0" fmla="*/ 0 w 25"/>
                <a:gd name="T1" fmla="*/ 21 h 32"/>
                <a:gd name="T2" fmla="*/ 19 w 25"/>
                <a:gd name="T3" fmla="*/ 0 h 32"/>
                <a:gd name="T4" fmla="*/ 25 w 25"/>
                <a:gd name="T5" fmla="*/ 7 h 32"/>
                <a:gd name="T6" fmla="*/ 17 w 25"/>
                <a:gd name="T7" fmla="*/ 32 h 32"/>
                <a:gd name="T8" fmla="*/ 6 w 25"/>
                <a:gd name="T9" fmla="*/ 19 h 32"/>
                <a:gd name="T10" fmla="*/ 0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0" y="21"/>
                  </a:moveTo>
                  <a:lnTo>
                    <a:pt x="19" y="0"/>
                  </a:lnTo>
                  <a:lnTo>
                    <a:pt x="25" y="7"/>
                  </a:lnTo>
                  <a:lnTo>
                    <a:pt x="17" y="32"/>
                  </a:lnTo>
                  <a:lnTo>
                    <a:pt x="6" y="19"/>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96"/>
            <p:cNvSpPr>
              <a:spLocks/>
            </p:cNvSpPr>
            <p:nvPr userDrawn="1"/>
          </p:nvSpPr>
          <p:spPr bwMode="gray">
            <a:xfrm>
              <a:off x="8143105" y="4143994"/>
              <a:ext cx="86755" cy="68163"/>
            </a:xfrm>
            <a:custGeom>
              <a:avLst/>
              <a:gdLst>
                <a:gd name="T0" fmla="*/ 2 w 14"/>
                <a:gd name="T1" fmla="*/ 0 h 11"/>
                <a:gd name="T2" fmla="*/ 0 w 14"/>
                <a:gd name="T3" fmla="*/ 2 h 11"/>
                <a:gd name="T4" fmla="*/ 4 w 14"/>
                <a:gd name="T5" fmla="*/ 11 h 11"/>
                <a:gd name="T6" fmla="*/ 10 w 14"/>
                <a:gd name="T7" fmla="*/ 11 h 11"/>
                <a:gd name="T8" fmla="*/ 14 w 14"/>
                <a:gd name="T9" fmla="*/ 2 h 11"/>
                <a:gd name="T10" fmla="*/ 12 w 14"/>
                <a:gd name="T11" fmla="*/ 0 h 11"/>
                <a:gd name="T12" fmla="*/ 2 w 1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2" y="0"/>
                  </a:moveTo>
                  <a:lnTo>
                    <a:pt x="0" y="2"/>
                  </a:lnTo>
                  <a:lnTo>
                    <a:pt x="4" y="11"/>
                  </a:lnTo>
                  <a:lnTo>
                    <a:pt x="10" y="11"/>
                  </a:lnTo>
                  <a:lnTo>
                    <a:pt x="14" y="2"/>
                  </a:lnTo>
                  <a:lnTo>
                    <a:pt x="12" y="0"/>
                  </a:lnTo>
                  <a:lnTo>
                    <a:pt x="2"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1" name="Freeform 197"/>
            <p:cNvSpPr>
              <a:spLocks/>
            </p:cNvSpPr>
            <p:nvPr userDrawn="1"/>
          </p:nvSpPr>
          <p:spPr bwMode="gray">
            <a:xfrm>
              <a:off x="8143105" y="4212157"/>
              <a:ext cx="74362" cy="675450"/>
            </a:xfrm>
            <a:custGeom>
              <a:avLst/>
              <a:gdLst>
                <a:gd name="T0" fmla="*/ 4 w 12"/>
                <a:gd name="T1" fmla="*/ 0 h 109"/>
                <a:gd name="T2" fmla="*/ 0 w 12"/>
                <a:gd name="T3" fmla="*/ 92 h 109"/>
                <a:gd name="T4" fmla="*/ 8 w 12"/>
                <a:gd name="T5" fmla="*/ 109 h 109"/>
                <a:gd name="T6" fmla="*/ 12 w 12"/>
                <a:gd name="T7" fmla="*/ 99 h 109"/>
                <a:gd name="T8" fmla="*/ 10 w 12"/>
                <a:gd name="T9" fmla="*/ 0 h 109"/>
                <a:gd name="T10" fmla="*/ 4 w 12"/>
                <a:gd name="T11" fmla="*/ 0 h 109"/>
              </a:gdLst>
              <a:ahLst/>
              <a:cxnLst>
                <a:cxn ang="0">
                  <a:pos x="T0" y="T1"/>
                </a:cxn>
                <a:cxn ang="0">
                  <a:pos x="T2" y="T3"/>
                </a:cxn>
                <a:cxn ang="0">
                  <a:pos x="T4" y="T5"/>
                </a:cxn>
                <a:cxn ang="0">
                  <a:pos x="T6" y="T7"/>
                </a:cxn>
                <a:cxn ang="0">
                  <a:pos x="T8" y="T9"/>
                </a:cxn>
                <a:cxn ang="0">
                  <a:pos x="T10" y="T11"/>
                </a:cxn>
              </a:cxnLst>
              <a:rect l="0" t="0" r="r" b="b"/>
              <a:pathLst>
                <a:path w="12" h="109">
                  <a:moveTo>
                    <a:pt x="4" y="0"/>
                  </a:moveTo>
                  <a:lnTo>
                    <a:pt x="0" y="92"/>
                  </a:lnTo>
                  <a:lnTo>
                    <a:pt x="8" y="109"/>
                  </a:lnTo>
                  <a:lnTo>
                    <a:pt x="12" y="99"/>
                  </a:lnTo>
                  <a:lnTo>
                    <a:pt x="10" y="0"/>
                  </a:lnTo>
                  <a:lnTo>
                    <a:pt x="4"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8"/>
            <p:cNvSpPr>
              <a:spLocks/>
            </p:cNvSpPr>
            <p:nvPr userDrawn="1"/>
          </p:nvSpPr>
          <p:spPr bwMode="gray">
            <a:xfrm>
              <a:off x="8620262" y="4968167"/>
              <a:ext cx="309840" cy="551514"/>
            </a:xfrm>
            <a:custGeom>
              <a:avLst/>
              <a:gdLst>
                <a:gd name="T0" fmla="*/ 26 w 26"/>
                <a:gd name="T1" fmla="*/ 23 h 47"/>
                <a:gd name="T2" fmla="*/ 24 w 26"/>
                <a:gd name="T3" fmla="*/ 32 h 47"/>
                <a:gd name="T4" fmla="*/ 15 w 26"/>
                <a:gd name="T5" fmla="*/ 43 h 47"/>
                <a:gd name="T6" fmla="*/ 10 w 26"/>
                <a:gd name="T7" fmla="*/ 43 h 47"/>
                <a:gd name="T8" fmla="*/ 5 w 26"/>
                <a:gd name="T9" fmla="*/ 44 h 47"/>
                <a:gd name="T10" fmla="*/ 0 w 26"/>
                <a:gd name="T11" fmla="*/ 45 h 47"/>
                <a:gd name="T12" fmla="*/ 3 w 26"/>
                <a:gd name="T13" fmla="*/ 41 h 47"/>
                <a:gd name="T14" fmla="*/ 3 w 26"/>
                <a:gd name="T15" fmla="*/ 37 h 47"/>
                <a:gd name="T16" fmla="*/ 6 w 26"/>
                <a:gd name="T17" fmla="*/ 33 h 47"/>
                <a:gd name="T18" fmla="*/ 0 w 26"/>
                <a:gd name="T19" fmla="*/ 31 h 47"/>
                <a:gd name="T20" fmla="*/ 11 w 26"/>
                <a:gd name="T21" fmla="*/ 23 h 47"/>
                <a:gd name="T22" fmla="*/ 13 w 26"/>
                <a:gd name="T23" fmla="*/ 22 h 47"/>
                <a:gd name="T24" fmla="*/ 12 w 26"/>
                <a:gd name="T25" fmla="*/ 0 h 47"/>
                <a:gd name="T26" fmla="*/ 25 w 26"/>
                <a:gd name="T27" fmla="*/ 4 h 47"/>
                <a:gd name="T28" fmla="*/ 26 w 26"/>
                <a:gd name="T2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47">
                  <a:moveTo>
                    <a:pt x="26" y="23"/>
                  </a:moveTo>
                  <a:cubicBezTo>
                    <a:pt x="26" y="26"/>
                    <a:pt x="25" y="29"/>
                    <a:pt x="24" y="32"/>
                  </a:cubicBezTo>
                  <a:cubicBezTo>
                    <a:pt x="22" y="36"/>
                    <a:pt x="20" y="39"/>
                    <a:pt x="15" y="43"/>
                  </a:cubicBezTo>
                  <a:cubicBezTo>
                    <a:pt x="12" y="46"/>
                    <a:pt x="10" y="46"/>
                    <a:pt x="10" y="43"/>
                  </a:cubicBezTo>
                  <a:cubicBezTo>
                    <a:pt x="8" y="47"/>
                    <a:pt x="3" y="47"/>
                    <a:pt x="5" y="44"/>
                  </a:cubicBezTo>
                  <a:cubicBezTo>
                    <a:pt x="4" y="45"/>
                    <a:pt x="2" y="46"/>
                    <a:pt x="0" y="45"/>
                  </a:cubicBezTo>
                  <a:cubicBezTo>
                    <a:pt x="0" y="44"/>
                    <a:pt x="2" y="42"/>
                    <a:pt x="3" y="41"/>
                  </a:cubicBezTo>
                  <a:cubicBezTo>
                    <a:pt x="1" y="41"/>
                    <a:pt x="0" y="39"/>
                    <a:pt x="3" y="37"/>
                  </a:cubicBezTo>
                  <a:cubicBezTo>
                    <a:pt x="5" y="35"/>
                    <a:pt x="6" y="33"/>
                    <a:pt x="6" y="33"/>
                  </a:cubicBezTo>
                  <a:cubicBezTo>
                    <a:pt x="2" y="34"/>
                    <a:pt x="1" y="33"/>
                    <a:pt x="0" y="31"/>
                  </a:cubicBezTo>
                  <a:cubicBezTo>
                    <a:pt x="4" y="30"/>
                    <a:pt x="7" y="26"/>
                    <a:pt x="11" y="23"/>
                  </a:cubicBezTo>
                  <a:cubicBezTo>
                    <a:pt x="12" y="23"/>
                    <a:pt x="13" y="23"/>
                    <a:pt x="13" y="22"/>
                  </a:cubicBezTo>
                  <a:cubicBezTo>
                    <a:pt x="12" y="0"/>
                    <a:pt x="12" y="0"/>
                    <a:pt x="12" y="0"/>
                  </a:cubicBezTo>
                  <a:cubicBezTo>
                    <a:pt x="25" y="4"/>
                    <a:pt x="25" y="4"/>
                    <a:pt x="25" y="4"/>
                  </a:cubicBezTo>
                  <a:lnTo>
                    <a:pt x="26" y="23"/>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99"/>
            <p:cNvSpPr>
              <a:spLocks/>
            </p:cNvSpPr>
            <p:nvPr userDrawn="1"/>
          </p:nvSpPr>
          <p:spPr bwMode="gray">
            <a:xfrm>
              <a:off x="8688424" y="4521997"/>
              <a:ext cx="247872" cy="247872"/>
            </a:xfrm>
            <a:custGeom>
              <a:avLst/>
              <a:gdLst>
                <a:gd name="T0" fmla="*/ 21 w 21"/>
                <a:gd name="T1" fmla="*/ 10 h 21"/>
                <a:gd name="T2" fmla="*/ 10 w 21"/>
                <a:gd name="T3" fmla="*/ 0 h 21"/>
                <a:gd name="T4" fmla="*/ 0 w 21"/>
                <a:gd name="T5" fmla="*/ 11 h 21"/>
                <a:gd name="T6" fmla="*/ 11 w 21"/>
                <a:gd name="T7" fmla="*/ 21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5"/>
                    <a:pt x="16" y="0"/>
                    <a:pt x="10" y="0"/>
                  </a:cubicBezTo>
                  <a:cubicBezTo>
                    <a:pt x="5" y="1"/>
                    <a:pt x="0" y="5"/>
                    <a:pt x="0" y="11"/>
                  </a:cubicBezTo>
                  <a:cubicBezTo>
                    <a:pt x="1" y="17"/>
                    <a:pt x="5" y="21"/>
                    <a:pt x="11" y="21"/>
                  </a:cubicBezTo>
                  <a:cubicBezTo>
                    <a:pt x="17" y="21"/>
                    <a:pt x="21" y="16"/>
                    <a:pt x="21" y="1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200"/>
            <p:cNvSpPr>
              <a:spLocks/>
            </p:cNvSpPr>
            <p:nvPr userDrawn="1"/>
          </p:nvSpPr>
          <p:spPr bwMode="gray">
            <a:xfrm>
              <a:off x="8688424" y="4521997"/>
              <a:ext cx="247872" cy="247872"/>
            </a:xfrm>
            <a:custGeom>
              <a:avLst/>
              <a:gdLst>
                <a:gd name="T0" fmla="*/ 0 w 21"/>
                <a:gd name="T1" fmla="*/ 11 h 21"/>
                <a:gd name="T2" fmla="*/ 11 w 21"/>
                <a:gd name="T3" fmla="*/ 21 h 21"/>
                <a:gd name="T4" fmla="*/ 21 w 21"/>
                <a:gd name="T5" fmla="*/ 10 h 21"/>
                <a:gd name="T6" fmla="*/ 10 w 21"/>
                <a:gd name="T7" fmla="*/ 0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1" y="17"/>
                    <a:pt x="5" y="21"/>
                    <a:pt x="11" y="21"/>
                  </a:cubicBezTo>
                  <a:cubicBezTo>
                    <a:pt x="17" y="21"/>
                    <a:pt x="21" y="16"/>
                    <a:pt x="21" y="10"/>
                  </a:cubicBezTo>
                  <a:cubicBezTo>
                    <a:pt x="21" y="5"/>
                    <a:pt x="16" y="0"/>
                    <a:pt x="10" y="0"/>
                  </a:cubicBezTo>
                  <a:cubicBezTo>
                    <a:pt x="5" y="1"/>
                    <a:pt x="0" y="5"/>
                    <a:pt x="0" y="11"/>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5" name="Freeform 201"/>
            <p:cNvSpPr>
              <a:spLocks/>
            </p:cNvSpPr>
            <p:nvPr userDrawn="1"/>
          </p:nvSpPr>
          <p:spPr bwMode="gray">
            <a:xfrm>
              <a:off x="8688424" y="4639739"/>
              <a:ext cx="247872" cy="470957"/>
            </a:xfrm>
            <a:custGeom>
              <a:avLst/>
              <a:gdLst>
                <a:gd name="T0" fmla="*/ 40 w 40"/>
                <a:gd name="T1" fmla="*/ 74 h 76"/>
                <a:gd name="T2" fmla="*/ 6 w 40"/>
                <a:gd name="T3" fmla="*/ 76 h 76"/>
                <a:gd name="T4" fmla="*/ 0 w 40"/>
                <a:gd name="T5" fmla="*/ 2 h 76"/>
                <a:gd name="T6" fmla="*/ 40 w 40"/>
                <a:gd name="T7" fmla="*/ 0 h 76"/>
                <a:gd name="T8" fmla="*/ 40 w 40"/>
                <a:gd name="T9" fmla="*/ 74 h 76"/>
              </a:gdLst>
              <a:ahLst/>
              <a:cxnLst>
                <a:cxn ang="0">
                  <a:pos x="T0" y="T1"/>
                </a:cxn>
                <a:cxn ang="0">
                  <a:pos x="T2" y="T3"/>
                </a:cxn>
                <a:cxn ang="0">
                  <a:pos x="T4" y="T5"/>
                </a:cxn>
                <a:cxn ang="0">
                  <a:pos x="T6" y="T7"/>
                </a:cxn>
                <a:cxn ang="0">
                  <a:pos x="T8" y="T9"/>
                </a:cxn>
              </a:cxnLst>
              <a:rect l="0" t="0" r="r" b="b"/>
              <a:pathLst>
                <a:path w="40" h="76">
                  <a:moveTo>
                    <a:pt x="40" y="74"/>
                  </a:moveTo>
                  <a:lnTo>
                    <a:pt x="6" y="76"/>
                  </a:lnTo>
                  <a:lnTo>
                    <a:pt x="0" y="2"/>
                  </a:lnTo>
                  <a:lnTo>
                    <a:pt x="40" y="0"/>
                  </a:lnTo>
                  <a:lnTo>
                    <a:pt x="40" y="74"/>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6" name="Freeform 202"/>
            <p:cNvSpPr>
              <a:spLocks/>
            </p:cNvSpPr>
            <p:nvPr userDrawn="1"/>
          </p:nvSpPr>
          <p:spPr bwMode="gray">
            <a:xfrm>
              <a:off x="8737999" y="5098302"/>
              <a:ext cx="198298" cy="68163"/>
            </a:xfrm>
            <a:custGeom>
              <a:avLst/>
              <a:gdLst>
                <a:gd name="T0" fmla="*/ 32 w 32"/>
                <a:gd name="T1" fmla="*/ 9 h 11"/>
                <a:gd name="T2" fmla="*/ 0 w 32"/>
                <a:gd name="T3" fmla="*/ 11 h 11"/>
                <a:gd name="T4" fmla="*/ 0 w 32"/>
                <a:gd name="T5" fmla="*/ 2 h 11"/>
                <a:gd name="T6" fmla="*/ 31 w 32"/>
                <a:gd name="T7" fmla="*/ 0 h 11"/>
                <a:gd name="T8" fmla="*/ 32 w 32"/>
                <a:gd name="T9" fmla="*/ 9 h 11"/>
              </a:gdLst>
              <a:ahLst/>
              <a:cxnLst>
                <a:cxn ang="0">
                  <a:pos x="T0" y="T1"/>
                </a:cxn>
                <a:cxn ang="0">
                  <a:pos x="T2" y="T3"/>
                </a:cxn>
                <a:cxn ang="0">
                  <a:pos x="T4" y="T5"/>
                </a:cxn>
                <a:cxn ang="0">
                  <a:pos x="T6" y="T7"/>
                </a:cxn>
                <a:cxn ang="0">
                  <a:pos x="T8" y="T9"/>
                </a:cxn>
              </a:cxnLst>
              <a:rect l="0" t="0" r="r" b="b"/>
              <a:pathLst>
                <a:path w="32" h="11">
                  <a:moveTo>
                    <a:pt x="32" y="9"/>
                  </a:moveTo>
                  <a:lnTo>
                    <a:pt x="0" y="11"/>
                  </a:lnTo>
                  <a:lnTo>
                    <a:pt x="0" y="2"/>
                  </a:lnTo>
                  <a:lnTo>
                    <a:pt x="31" y="0"/>
                  </a:lnTo>
                  <a:lnTo>
                    <a:pt x="32" y="9"/>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203"/>
            <p:cNvSpPr>
              <a:spLocks/>
            </p:cNvSpPr>
            <p:nvPr userDrawn="1"/>
          </p:nvSpPr>
          <p:spPr bwMode="gray">
            <a:xfrm>
              <a:off x="8583081" y="5321387"/>
              <a:ext cx="92950" cy="61968"/>
            </a:xfrm>
            <a:custGeom>
              <a:avLst/>
              <a:gdLst>
                <a:gd name="T0" fmla="*/ 0 w 15"/>
                <a:gd name="T1" fmla="*/ 2 h 10"/>
                <a:gd name="T2" fmla="*/ 8 w 15"/>
                <a:gd name="T3" fmla="*/ 0 h 10"/>
                <a:gd name="T4" fmla="*/ 15 w 15"/>
                <a:gd name="T5" fmla="*/ 6 h 10"/>
                <a:gd name="T6" fmla="*/ 8 w 15"/>
                <a:gd name="T7" fmla="*/ 10 h 10"/>
                <a:gd name="T8" fmla="*/ 0 w 15"/>
                <a:gd name="T9" fmla="*/ 2 h 10"/>
              </a:gdLst>
              <a:ahLst/>
              <a:cxnLst>
                <a:cxn ang="0">
                  <a:pos x="T0" y="T1"/>
                </a:cxn>
                <a:cxn ang="0">
                  <a:pos x="T2" y="T3"/>
                </a:cxn>
                <a:cxn ang="0">
                  <a:pos x="T4" y="T5"/>
                </a:cxn>
                <a:cxn ang="0">
                  <a:pos x="T6" y="T7"/>
                </a:cxn>
                <a:cxn ang="0">
                  <a:pos x="T8" y="T9"/>
                </a:cxn>
              </a:cxnLst>
              <a:rect l="0" t="0" r="r" b="b"/>
              <a:pathLst>
                <a:path w="15" h="10">
                  <a:moveTo>
                    <a:pt x="0" y="2"/>
                  </a:moveTo>
                  <a:lnTo>
                    <a:pt x="8" y="0"/>
                  </a:lnTo>
                  <a:lnTo>
                    <a:pt x="15" y="6"/>
                  </a:lnTo>
                  <a:lnTo>
                    <a:pt x="8" y="10"/>
                  </a:lnTo>
                  <a:lnTo>
                    <a:pt x="0" y="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8" name="Freeform 204"/>
            <p:cNvSpPr>
              <a:spLocks/>
            </p:cNvSpPr>
            <p:nvPr userDrawn="1"/>
          </p:nvSpPr>
          <p:spPr bwMode="gray">
            <a:xfrm>
              <a:off x="8273240" y="3803168"/>
              <a:ext cx="99149" cy="55769"/>
            </a:xfrm>
            <a:custGeom>
              <a:avLst/>
              <a:gdLst>
                <a:gd name="T0" fmla="*/ 6 w 8"/>
                <a:gd name="T1" fmla="*/ 0 h 5"/>
                <a:gd name="T2" fmla="*/ 0 w 8"/>
                <a:gd name="T3" fmla="*/ 3 h 5"/>
                <a:gd name="T4" fmla="*/ 8 w 8"/>
                <a:gd name="T5" fmla="*/ 3 h 5"/>
                <a:gd name="T6" fmla="*/ 6 w 8"/>
                <a:gd name="T7" fmla="*/ 0 h 5"/>
              </a:gdLst>
              <a:ahLst/>
              <a:cxnLst>
                <a:cxn ang="0">
                  <a:pos x="T0" y="T1"/>
                </a:cxn>
                <a:cxn ang="0">
                  <a:pos x="T2" y="T3"/>
                </a:cxn>
                <a:cxn ang="0">
                  <a:pos x="T4" y="T5"/>
                </a:cxn>
                <a:cxn ang="0">
                  <a:pos x="T6" y="T7"/>
                </a:cxn>
              </a:cxnLst>
              <a:rect l="0" t="0" r="r" b="b"/>
              <a:pathLst>
                <a:path w="8" h="5">
                  <a:moveTo>
                    <a:pt x="6" y="0"/>
                  </a:moveTo>
                  <a:cubicBezTo>
                    <a:pt x="0" y="3"/>
                    <a:pt x="0" y="3"/>
                    <a:pt x="0" y="3"/>
                  </a:cubicBezTo>
                  <a:cubicBezTo>
                    <a:pt x="0" y="3"/>
                    <a:pt x="4" y="5"/>
                    <a:pt x="8" y="3"/>
                  </a:cubicBezTo>
                  <a:lnTo>
                    <a:pt x="6" y="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206"/>
            <p:cNvSpPr>
              <a:spLocks/>
            </p:cNvSpPr>
            <p:nvPr userDrawn="1"/>
          </p:nvSpPr>
          <p:spPr bwMode="gray">
            <a:xfrm>
              <a:off x="8273236" y="3834154"/>
              <a:ext cx="99149" cy="12394"/>
            </a:xfrm>
            <a:custGeom>
              <a:avLst/>
              <a:gdLst>
                <a:gd name="T0" fmla="*/ 0 w 8"/>
                <a:gd name="T1" fmla="*/ 0 h 1"/>
                <a:gd name="T2" fmla="*/ 4 w 8"/>
                <a:gd name="T3" fmla="*/ 1 h 1"/>
                <a:gd name="T4" fmla="*/ 8 w 8"/>
                <a:gd name="T5" fmla="*/ 0 h 1"/>
                <a:gd name="T6" fmla="*/ 8 w 8"/>
                <a:gd name="T7" fmla="*/ 0 h 1"/>
                <a:gd name="T8" fmla="*/ 8 w 8"/>
                <a:gd name="T9" fmla="*/ 0 h 1"/>
                <a:gd name="T10" fmla="*/ 8 w 8"/>
                <a:gd name="T11" fmla="*/ 0 h 1"/>
                <a:gd name="T12" fmla="*/ 4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0" y="0"/>
                    <a:pt x="2" y="1"/>
                    <a:pt x="4" y="1"/>
                  </a:cubicBezTo>
                  <a:cubicBezTo>
                    <a:pt x="6" y="1"/>
                    <a:pt x="8" y="0"/>
                    <a:pt x="8" y="0"/>
                  </a:cubicBezTo>
                  <a:cubicBezTo>
                    <a:pt x="8" y="0"/>
                    <a:pt x="8" y="0"/>
                    <a:pt x="8" y="0"/>
                  </a:cubicBezTo>
                  <a:cubicBezTo>
                    <a:pt x="8" y="0"/>
                    <a:pt x="8" y="0"/>
                    <a:pt x="8" y="0"/>
                  </a:cubicBezTo>
                  <a:cubicBezTo>
                    <a:pt x="8" y="0"/>
                    <a:pt x="8" y="0"/>
                    <a:pt x="8" y="0"/>
                  </a:cubicBezTo>
                  <a:cubicBezTo>
                    <a:pt x="8" y="0"/>
                    <a:pt x="6" y="1"/>
                    <a:pt x="4" y="1"/>
                  </a:cubicBezTo>
                  <a:cubicBezTo>
                    <a:pt x="2" y="1"/>
                    <a:pt x="0" y="0"/>
                    <a:pt x="0" y="0"/>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207"/>
            <p:cNvSpPr>
              <a:spLocks/>
            </p:cNvSpPr>
            <p:nvPr userDrawn="1"/>
          </p:nvSpPr>
          <p:spPr bwMode="gray">
            <a:xfrm>
              <a:off x="8273236" y="3803172"/>
              <a:ext cx="86755" cy="30986"/>
            </a:xfrm>
            <a:custGeom>
              <a:avLst/>
              <a:gdLst>
                <a:gd name="T0" fmla="*/ 14 w 14"/>
                <a:gd name="T1" fmla="*/ 2 h 5"/>
                <a:gd name="T2" fmla="*/ 0 w 14"/>
                <a:gd name="T3" fmla="*/ 5 h 5"/>
                <a:gd name="T4" fmla="*/ 12 w 14"/>
                <a:gd name="T5" fmla="*/ 0 h 5"/>
                <a:gd name="T6" fmla="*/ 14 w 14"/>
                <a:gd name="T7" fmla="*/ 0 h 5"/>
                <a:gd name="T8" fmla="*/ 14 w 14"/>
                <a:gd name="T9" fmla="*/ 2 h 5"/>
                <a:gd name="T10" fmla="*/ 14 w 14"/>
                <a:gd name="T11" fmla="*/ 2 h 5"/>
              </a:gdLst>
              <a:ahLst/>
              <a:cxnLst>
                <a:cxn ang="0">
                  <a:pos x="T0" y="T1"/>
                </a:cxn>
                <a:cxn ang="0">
                  <a:pos x="T2" y="T3"/>
                </a:cxn>
                <a:cxn ang="0">
                  <a:pos x="T4" y="T5"/>
                </a:cxn>
                <a:cxn ang="0">
                  <a:pos x="T6" y="T7"/>
                </a:cxn>
                <a:cxn ang="0">
                  <a:pos x="T8" y="T9"/>
                </a:cxn>
                <a:cxn ang="0">
                  <a:pos x="T10" y="T11"/>
                </a:cxn>
              </a:cxnLst>
              <a:rect l="0" t="0" r="r" b="b"/>
              <a:pathLst>
                <a:path w="14" h="5">
                  <a:moveTo>
                    <a:pt x="14" y="2"/>
                  </a:moveTo>
                  <a:lnTo>
                    <a:pt x="0" y="5"/>
                  </a:lnTo>
                  <a:lnTo>
                    <a:pt x="12" y="0"/>
                  </a:lnTo>
                  <a:lnTo>
                    <a:pt x="14" y="0"/>
                  </a:lnTo>
                  <a:lnTo>
                    <a:pt x="14" y="2"/>
                  </a:lnTo>
                  <a:lnTo>
                    <a:pt x="14" y="2"/>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208"/>
            <p:cNvSpPr>
              <a:spLocks/>
            </p:cNvSpPr>
            <p:nvPr userDrawn="1"/>
          </p:nvSpPr>
          <p:spPr bwMode="gray">
            <a:xfrm>
              <a:off x="7944808" y="4069633"/>
              <a:ext cx="247872" cy="861358"/>
            </a:xfrm>
            <a:custGeom>
              <a:avLst/>
              <a:gdLst>
                <a:gd name="T0" fmla="*/ 0 w 21"/>
                <a:gd name="T1" fmla="*/ 5 h 73"/>
                <a:gd name="T2" fmla="*/ 3 w 21"/>
                <a:gd name="T3" fmla="*/ 9 h 73"/>
                <a:gd name="T4" fmla="*/ 1 w 21"/>
                <a:gd name="T5" fmla="*/ 11 h 73"/>
                <a:gd name="T6" fmla="*/ 21 w 21"/>
                <a:gd name="T7" fmla="*/ 73 h 73"/>
                <a:gd name="T8" fmla="*/ 21 w 21"/>
                <a:gd name="T9" fmla="*/ 67 h 73"/>
                <a:gd name="T10" fmla="*/ 8 w 21"/>
                <a:gd name="T11" fmla="*/ 0 h 73"/>
                <a:gd name="T12" fmla="*/ 0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0" y="5"/>
                  </a:moveTo>
                  <a:cubicBezTo>
                    <a:pt x="3" y="9"/>
                    <a:pt x="3" y="9"/>
                    <a:pt x="3" y="9"/>
                  </a:cubicBezTo>
                  <a:cubicBezTo>
                    <a:pt x="1" y="11"/>
                    <a:pt x="1" y="11"/>
                    <a:pt x="1" y="11"/>
                  </a:cubicBezTo>
                  <a:cubicBezTo>
                    <a:pt x="7" y="29"/>
                    <a:pt x="21" y="73"/>
                    <a:pt x="21" y="73"/>
                  </a:cubicBezTo>
                  <a:cubicBezTo>
                    <a:pt x="21" y="67"/>
                    <a:pt x="21" y="67"/>
                    <a:pt x="21" y="67"/>
                  </a:cubicBezTo>
                  <a:cubicBezTo>
                    <a:pt x="18" y="51"/>
                    <a:pt x="8" y="0"/>
                    <a:pt x="8" y="0"/>
                  </a:cubicBezTo>
                  <a:lnTo>
                    <a:pt x="0" y="5"/>
                  </a:lnTo>
                  <a:close/>
                </a:path>
              </a:pathLst>
            </a:custGeom>
            <a:solidFill>
              <a:srgbClr val="3D5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209"/>
            <p:cNvSpPr>
              <a:spLocks/>
            </p:cNvSpPr>
            <p:nvPr userDrawn="1"/>
          </p:nvSpPr>
          <p:spPr bwMode="gray">
            <a:xfrm>
              <a:off x="8192680" y="4069633"/>
              <a:ext cx="247872" cy="861358"/>
            </a:xfrm>
            <a:custGeom>
              <a:avLst/>
              <a:gdLst>
                <a:gd name="T0" fmla="*/ 21 w 21"/>
                <a:gd name="T1" fmla="*/ 5 h 73"/>
                <a:gd name="T2" fmla="*/ 17 w 21"/>
                <a:gd name="T3" fmla="*/ 9 h 73"/>
                <a:gd name="T4" fmla="*/ 20 w 21"/>
                <a:gd name="T5" fmla="*/ 11 h 73"/>
                <a:gd name="T6" fmla="*/ 0 w 21"/>
                <a:gd name="T7" fmla="*/ 73 h 73"/>
                <a:gd name="T8" fmla="*/ 0 w 21"/>
                <a:gd name="T9" fmla="*/ 67 h 73"/>
                <a:gd name="T10" fmla="*/ 13 w 21"/>
                <a:gd name="T11" fmla="*/ 0 h 73"/>
                <a:gd name="T12" fmla="*/ 21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21" y="5"/>
                  </a:moveTo>
                  <a:cubicBezTo>
                    <a:pt x="17" y="9"/>
                    <a:pt x="17" y="9"/>
                    <a:pt x="17" y="9"/>
                  </a:cubicBezTo>
                  <a:cubicBezTo>
                    <a:pt x="20" y="11"/>
                    <a:pt x="20" y="11"/>
                    <a:pt x="20" y="11"/>
                  </a:cubicBezTo>
                  <a:cubicBezTo>
                    <a:pt x="14" y="29"/>
                    <a:pt x="0" y="73"/>
                    <a:pt x="0" y="73"/>
                  </a:cubicBezTo>
                  <a:cubicBezTo>
                    <a:pt x="0" y="67"/>
                    <a:pt x="0" y="67"/>
                    <a:pt x="0" y="67"/>
                  </a:cubicBezTo>
                  <a:cubicBezTo>
                    <a:pt x="3" y="51"/>
                    <a:pt x="13" y="0"/>
                    <a:pt x="13" y="0"/>
                  </a:cubicBezTo>
                  <a:lnTo>
                    <a:pt x="21" y="5"/>
                  </a:lnTo>
                  <a:close/>
                </a:path>
              </a:pathLst>
            </a:custGeom>
            <a:solidFill>
              <a:srgbClr val="220C3D"/>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177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200"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72" name="Group 71"/>
          <p:cNvGrpSpPr/>
          <p:nvPr userDrawn="1"/>
        </p:nvGrpSpPr>
        <p:grpSpPr>
          <a:xfrm>
            <a:off x="9819181" y="2404867"/>
            <a:ext cx="2180110" cy="1304115"/>
            <a:chOff x="9612631" y="2826720"/>
            <a:chExt cx="2180110" cy="1304115"/>
          </a:xfrm>
        </p:grpSpPr>
        <p:sp>
          <p:nvSpPr>
            <p:cNvPr id="128"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p:cNvGrpSpPr/>
          <p:nvPr userDrawn="1"/>
        </p:nvGrpSpPr>
        <p:grpSpPr>
          <a:xfrm>
            <a:off x="8603167" y="4590477"/>
            <a:ext cx="3833308" cy="2405462"/>
            <a:chOff x="8603167" y="4590477"/>
            <a:chExt cx="3833308" cy="2405462"/>
          </a:xfrm>
        </p:grpSpPr>
        <p:sp>
          <p:nvSpPr>
            <p:cNvPr id="126"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userDrawn="1"/>
        </p:nvGrpSpPr>
        <p:grpSpPr bwMode="gray">
          <a:xfrm>
            <a:off x="11986653" y="4825643"/>
            <a:ext cx="465161" cy="993181"/>
            <a:chOff x="11986653" y="4825643"/>
            <a:chExt cx="465161" cy="993181"/>
          </a:xfrm>
        </p:grpSpPr>
        <p:sp>
          <p:nvSpPr>
            <p:cNvPr id="124"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FC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5" name="Freeform: Shape 124"/>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76" name="Group 75"/>
          <p:cNvGrpSpPr/>
          <p:nvPr userDrawn="1"/>
        </p:nvGrpSpPr>
        <p:grpSpPr>
          <a:xfrm>
            <a:off x="11100633" y="1183681"/>
            <a:ext cx="1115763" cy="667436"/>
            <a:chOff x="11100633" y="1183681"/>
            <a:chExt cx="1115763" cy="667436"/>
          </a:xfrm>
        </p:grpSpPr>
        <p:sp>
          <p:nvSpPr>
            <p:cNvPr id="77"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0" name="Group 129"/>
          <p:cNvGrpSpPr>
            <a:grpSpLocks noChangeAspect="1"/>
          </p:cNvGrpSpPr>
          <p:nvPr userDrawn="1"/>
        </p:nvGrpSpPr>
        <p:grpSpPr>
          <a:xfrm>
            <a:off x="7527909" y="3412771"/>
            <a:ext cx="1716514" cy="3581754"/>
            <a:chOff x="7517230" y="3412771"/>
            <a:chExt cx="1716514" cy="3581754"/>
          </a:xfrm>
        </p:grpSpPr>
        <p:sp>
          <p:nvSpPr>
            <p:cNvPr id="131" name="Freeform 159"/>
            <p:cNvSpPr>
              <a:spLocks/>
            </p:cNvSpPr>
            <p:nvPr userDrawn="1"/>
          </p:nvSpPr>
          <p:spPr bwMode="gray">
            <a:xfrm>
              <a:off x="8347602" y="4131601"/>
              <a:ext cx="557713" cy="588695"/>
            </a:xfrm>
            <a:custGeom>
              <a:avLst/>
              <a:gdLst>
                <a:gd name="T0" fmla="*/ 90 w 90"/>
                <a:gd name="T1" fmla="*/ 70 h 95"/>
                <a:gd name="T2" fmla="*/ 61 w 90"/>
                <a:gd name="T3" fmla="*/ 95 h 95"/>
                <a:gd name="T4" fmla="*/ 0 w 90"/>
                <a:gd name="T5" fmla="*/ 34 h 95"/>
                <a:gd name="T6" fmla="*/ 42 w 90"/>
                <a:gd name="T7" fmla="*/ 0 h 95"/>
                <a:gd name="T8" fmla="*/ 90 w 90"/>
                <a:gd name="T9" fmla="*/ 70 h 95"/>
              </a:gdLst>
              <a:ahLst/>
              <a:cxnLst>
                <a:cxn ang="0">
                  <a:pos x="T0" y="T1"/>
                </a:cxn>
                <a:cxn ang="0">
                  <a:pos x="T2" y="T3"/>
                </a:cxn>
                <a:cxn ang="0">
                  <a:pos x="T4" y="T5"/>
                </a:cxn>
                <a:cxn ang="0">
                  <a:pos x="T6" y="T7"/>
                </a:cxn>
                <a:cxn ang="0">
                  <a:pos x="T8" y="T9"/>
                </a:cxn>
              </a:cxnLst>
              <a:rect l="0" t="0" r="r" b="b"/>
              <a:pathLst>
                <a:path w="90" h="95">
                  <a:moveTo>
                    <a:pt x="90" y="70"/>
                  </a:moveTo>
                  <a:lnTo>
                    <a:pt x="61" y="95"/>
                  </a:lnTo>
                  <a:lnTo>
                    <a:pt x="0" y="34"/>
                  </a:lnTo>
                  <a:lnTo>
                    <a:pt x="42" y="0"/>
                  </a:lnTo>
                  <a:lnTo>
                    <a:pt x="90" y="70"/>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2" name="Freeform 160"/>
            <p:cNvSpPr>
              <a:spLocks/>
            </p:cNvSpPr>
            <p:nvPr userDrawn="1"/>
          </p:nvSpPr>
          <p:spPr bwMode="gray">
            <a:xfrm>
              <a:off x="8285634" y="4051040"/>
              <a:ext cx="384202" cy="371808"/>
            </a:xfrm>
            <a:custGeom>
              <a:avLst/>
              <a:gdLst>
                <a:gd name="T0" fmla="*/ 27 w 32"/>
                <a:gd name="T1" fmla="*/ 7 h 32"/>
                <a:gd name="T2" fmla="*/ 7 w 32"/>
                <a:gd name="T3" fmla="*/ 5 h 32"/>
                <a:gd name="T4" fmla="*/ 5 w 32"/>
                <a:gd name="T5" fmla="*/ 25 h 32"/>
                <a:gd name="T6" fmla="*/ 25 w 32"/>
                <a:gd name="T7" fmla="*/ 27 h 32"/>
                <a:gd name="T8" fmla="*/ 27 w 32"/>
                <a:gd name="T9" fmla="*/ 7 h 32"/>
              </a:gdLst>
              <a:ahLst/>
              <a:cxnLst>
                <a:cxn ang="0">
                  <a:pos x="T0" y="T1"/>
                </a:cxn>
                <a:cxn ang="0">
                  <a:pos x="T2" y="T3"/>
                </a:cxn>
                <a:cxn ang="0">
                  <a:pos x="T4" y="T5"/>
                </a:cxn>
                <a:cxn ang="0">
                  <a:pos x="T6" y="T7"/>
                </a:cxn>
                <a:cxn ang="0">
                  <a:pos x="T8" y="T9"/>
                </a:cxn>
              </a:cxnLst>
              <a:rect l="0" t="0" r="r" b="b"/>
              <a:pathLst>
                <a:path w="32" h="32">
                  <a:moveTo>
                    <a:pt x="27" y="7"/>
                  </a:moveTo>
                  <a:cubicBezTo>
                    <a:pt x="22" y="1"/>
                    <a:pt x="13" y="0"/>
                    <a:pt x="7" y="5"/>
                  </a:cubicBezTo>
                  <a:cubicBezTo>
                    <a:pt x="1" y="10"/>
                    <a:pt x="0" y="19"/>
                    <a:pt x="5" y="25"/>
                  </a:cubicBezTo>
                  <a:cubicBezTo>
                    <a:pt x="10" y="31"/>
                    <a:pt x="19" y="32"/>
                    <a:pt x="25" y="27"/>
                  </a:cubicBezTo>
                  <a:cubicBezTo>
                    <a:pt x="31" y="22"/>
                    <a:pt x="32" y="13"/>
                    <a:pt x="27" y="7"/>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3" name="Freeform 161"/>
            <p:cNvSpPr>
              <a:spLocks/>
            </p:cNvSpPr>
            <p:nvPr userDrawn="1"/>
          </p:nvSpPr>
          <p:spPr bwMode="gray">
            <a:xfrm>
              <a:off x="7542017" y="4156388"/>
              <a:ext cx="508138" cy="601088"/>
            </a:xfrm>
            <a:custGeom>
              <a:avLst/>
              <a:gdLst>
                <a:gd name="T0" fmla="*/ 0 w 82"/>
                <a:gd name="T1" fmla="*/ 78 h 97"/>
                <a:gd name="T2" fmla="*/ 34 w 82"/>
                <a:gd name="T3" fmla="*/ 97 h 97"/>
                <a:gd name="T4" fmla="*/ 82 w 82"/>
                <a:gd name="T5" fmla="*/ 26 h 97"/>
                <a:gd name="T6" fmla="*/ 34 w 82"/>
                <a:gd name="T7" fmla="*/ 0 h 97"/>
                <a:gd name="T8" fmla="*/ 0 w 82"/>
                <a:gd name="T9" fmla="*/ 78 h 97"/>
              </a:gdLst>
              <a:ahLst/>
              <a:cxnLst>
                <a:cxn ang="0">
                  <a:pos x="T0" y="T1"/>
                </a:cxn>
                <a:cxn ang="0">
                  <a:pos x="T2" y="T3"/>
                </a:cxn>
                <a:cxn ang="0">
                  <a:pos x="T4" y="T5"/>
                </a:cxn>
                <a:cxn ang="0">
                  <a:pos x="T6" y="T7"/>
                </a:cxn>
                <a:cxn ang="0">
                  <a:pos x="T8" y="T9"/>
                </a:cxn>
              </a:cxnLst>
              <a:rect l="0" t="0" r="r" b="b"/>
              <a:pathLst>
                <a:path w="82" h="97">
                  <a:moveTo>
                    <a:pt x="0" y="78"/>
                  </a:moveTo>
                  <a:lnTo>
                    <a:pt x="34" y="97"/>
                  </a:lnTo>
                  <a:lnTo>
                    <a:pt x="82" y="26"/>
                  </a:lnTo>
                  <a:lnTo>
                    <a:pt x="34" y="0"/>
                  </a:lnTo>
                  <a:lnTo>
                    <a:pt x="0"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4" name="Freeform 162"/>
            <p:cNvSpPr>
              <a:spLocks/>
            </p:cNvSpPr>
            <p:nvPr userDrawn="1"/>
          </p:nvSpPr>
          <p:spPr bwMode="gray">
            <a:xfrm>
              <a:off x="7709329" y="4051040"/>
              <a:ext cx="390397" cy="371808"/>
            </a:xfrm>
            <a:custGeom>
              <a:avLst/>
              <a:gdLst>
                <a:gd name="T0" fmla="*/ 4 w 33"/>
                <a:gd name="T1" fmla="*/ 9 h 32"/>
                <a:gd name="T2" fmla="*/ 23 w 33"/>
                <a:gd name="T3" fmla="*/ 4 h 32"/>
                <a:gd name="T4" fmla="*/ 29 w 33"/>
                <a:gd name="T5" fmla="*/ 23 h 32"/>
                <a:gd name="T6" fmla="*/ 10 w 33"/>
                <a:gd name="T7" fmla="*/ 29 h 32"/>
                <a:gd name="T8" fmla="*/ 4 w 33"/>
                <a:gd name="T9" fmla="*/ 9 h 32"/>
              </a:gdLst>
              <a:ahLst/>
              <a:cxnLst>
                <a:cxn ang="0">
                  <a:pos x="T0" y="T1"/>
                </a:cxn>
                <a:cxn ang="0">
                  <a:pos x="T2" y="T3"/>
                </a:cxn>
                <a:cxn ang="0">
                  <a:pos x="T4" y="T5"/>
                </a:cxn>
                <a:cxn ang="0">
                  <a:pos x="T6" y="T7"/>
                </a:cxn>
                <a:cxn ang="0">
                  <a:pos x="T8" y="T9"/>
                </a:cxn>
              </a:cxnLst>
              <a:rect l="0" t="0" r="r" b="b"/>
              <a:pathLst>
                <a:path w="33" h="32">
                  <a:moveTo>
                    <a:pt x="4" y="9"/>
                  </a:moveTo>
                  <a:cubicBezTo>
                    <a:pt x="8" y="2"/>
                    <a:pt x="17" y="0"/>
                    <a:pt x="23" y="4"/>
                  </a:cubicBezTo>
                  <a:cubicBezTo>
                    <a:pt x="30" y="8"/>
                    <a:pt x="33" y="16"/>
                    <a:pt x="29" y="23"/>
                  </a:cubicBezTo>
                  <a:cubicBezTo>
                    <a:pt x="25" y="30"/>
                    <a:pt x="16" y="32"/>
                    <a:pt x="10" y="29"/>
                  </a:cubicBezTo>
                  <a:cubicBezTo>
                    <a:pt x="3" y="25"/>
                    <a:pt x="0" y="16"/>
                    <a:pt x="4" y="9"/>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5" name="Freeform 163"/>
            <p:cNvSpPr>
              <a:spLocks/>
            </p:cNvSpPr>
            <p:nvPr userDrawn="1"/>
          </p:nvSpPr>
          <p:spPr bwMode="gray">
            <a:xfrm>
              <a:off x="7610180" y="5048728"/>
              <a:ext cx="297447" cy="532925"/>
            </a:xfrm>
            <a:custGeom>
              <a:avLst/>
              <a:gdLst>
                <a:gd name="T0" fmla="*/ 2 w 25"/>
                <a:gd name="T1" fmla="*/ 19 h 45"/>
                <a:gd name="T2" fmla="*/ 7 w 25"/>
                <a:gd name="T3" fmla="*/ 37 h 45"/>
                <a:gd name="T4" fmla="*/ 11 w 25"/>
                <a:gd name="T5" fmla="*/ 39 h 45"/>
                <a:gd name="T6" fmla="*/ 17 w 25"/>
                <a:gd name="T7" fmla="*/ 42 h 45"/>
                <a:gd name="T8" fmla="*/ 21 w 25"/>
                <a:gd name="T9" fmla="*/ 44 h 45"/>
                <a:gd name="T10" fmla="*/ 20 w 25"/>
                <a:gd name="T11" fmla="*/ 40 h 45"/>
                <a:gd name="T12" fmla="*/ 21 w 25"/>
                <a:gd name="T13" fmla="*/ 36 h 45"/>
                <a:gd name="T14" fmla="*/ 20 w 25"/>
                <a:gd name="T15" fmla="*/ 31 h 45"/>
                <a:gd name="T16" fmla="*/ 25 w 25"/>
                <a:gd name="T17" fmla="*/ 32 h 45"/>
                <a:gd name="T18" fmla="*/ 18 w 25"/>
                <a:gd name="T19" fmla="*/ 21 h 45"/>
                <a:gd name="T20" fmla="*/ 16 w 25"/>
                <a:gd name="T21" fmla="*/ 19 h 45"/>
                <a:gd name="T22" fmla="*/ 13 w 25"/>
                <a:gd name="T23" fmla="*/ 0 h 45"/>
                <a:gd name="T24" fmla="*/ 0 w 25"/>
                <a:gd name="T25" fmla="*/ 7 h 45"/>
                <a:gd name="T26" fmla="*/ 2 w 25"/>
                <a:gd name="T2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2" y="19"/>
                  </a:moveTo>
                  <a:cubicBezTo>
                    <a:pt x="1" y="28"/>
                    <a:pt x="3" y="30"/>
                    <a:pt x="7" y="37"/>
                  </a:cubicBezTo>
                  <a:cubicBezTo>
                    <a:pt x="9" y="41"/>
                    <a:pt x="11" y="41"/>
                    <a:pt x="11" y="39"/>
                  </a:cubicBezTo>
                  <a:cubicBezTo>
                    <a:pt x="12" y="44"/>
                    <a:pt x="17" y="45"/>
                    <a:pt x="17" y="42"/>
                  </a:cubicBezTo>
                  <a:cubicBezTo>
                    <a:pt x="17" y="43"/>
                    <a:pt x="19" y="44"/>
                    <a:pt x="21" y="44"/>
                  </a:cubicBezTo>
                  <a:cubicBezTo>
                    <a:pt x="22" y="43"/>
                    <a:pt x="21" y="41"/>
                    <a:pt x="20" y="40"/>
                  </a:cubicBezTo>
                  <a:cubicBezTo>
                    <a:pt x="22" y="40"/>
                    <a:pt x="23" y="38"/>
                    <a:pt x="21" y="36"/>
                  </a:cubicBezTo>
                  <a:cubicBezTo>
                    <a:pt x="20" y="33"/>
                    <a:pt x="20" y="31"/>
                    <a:pt x="20" y="31"/>
                  </a:cubicBezTo>
                  <a:cubicBezTo>
                    <a:pt x="23" y="33"/>
                    <a:pt x="25" y="33"/>
                    <a:pt x="25" y="32"/>
                  </a:cubicBezTo>
                  <a:cubicBezTo>
                    <a:pt x="23" y="29"/>
                    <a:pt x="21" y="24"/>
                    <a:pt x="18" y="21"/>
                  </a:cubicBezTo>
                  <a:cubicBezTo>
                    <a:pt x="17" y="20"/>
                    <a:pt x="16" y="20"/>
                    <a:pt x="16" y="19"/>
                  </a:cubicBezTo>
                  <a:cubicBezTo>
                    <a:pt x="13" y="0"/>
                    <a:pt x="13" y="0"/>
                    <a:pt x="13" y="0"/>
                  </a:cubicBezTo>
                  <a:cubicBezTo>
                    <a:pt x="0" y="7"/>
                    <a:pt x="0" y="7"/>
                    <a:pt x="0" y="7"/>
                  </a:cubicBezTo>
                  <a:lnTo>
                    <a:pt x="2" y="1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64"/>
            <p:cNvSpPr>
              <a:spLocks/>
            </p:cNvSpPr>
            <p:nvPr userDrawn="1"/>
          </p:nvSpPr>
          <p:spPr bwMode="gray">
            <a:xfrm>
              <a:off x="7517230" y="4565377"/>
              <a:ext cx="260266" cy="260266"/>
            </a:xfrm>
            <a:custGeom>
              <a:avLst/>
              <a:gdLst>
                <a:gd name="T0" fmla="*/ 0 w 22"/>
                <a:gd name="T1" fmla="*/ 12 h 22"/>
                <a:gd name="T2" fmla="*/ 10 w 22"/>
                <a:gd name="T3" fmla="*/ 1 h 22"/>
                <a:gd name="T4" fmla="*/ 21 w 22"/>
                <a:gd name="T5" fmla="*/ 10 h 22"/>
                <a:gd name="T6" fmla="*/ 12 w 22"/>
                <a:gd name="T7" fmla="*/ 21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cubicBezTo>
                    <a:pt x="0" y="7"/>
                    <a:pt x="4" y="1"/>
                    <a:pt x="10" y="1"/>
                  </a:cubicBezTo>
                  <a:cubicBezTo>
                    <a:pt x="15" y="0"/>
                    <a:pt x="20" y="4"/>
                    <a:pt x="21" y="10"/>
                  </a:cubicBezTo>
                  <a:cubicBezTo>
                    <a:pt x="22" y="16"/>
                    <a:pt x="17" y="21"/>
                    <a:pt x="12" y="21"/>
                  </a:cubicBezTo>
                  <a:cubicBezTo>
                    <a:pt x="6" y="22"/>
                    <a:pt x="1" y="18"/>
                    <a:pt x="0"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65"/>
            <p:cNvSpPr>
              <a:spLocks/>
            </p:cNvSpPr>
            <p:nvPr userDrawn="1"/>
          </p:nvSpPr>
          <p:spPr bwMode="gray">
            <a:xfrm>
              <a:off x="7517230" y="4565377"/>
              <a:ext cx="260266" cy="260266"/>
            </a:xfrm>
            <a:custGeom>
              <a:avLst/>
              <a:gdLst>
                <a:gd name="T0" fmla="*/ 21 w 22"/>
                <a:gd name="T1" fmla="*/ 10 h 22"/>
                <a:gd name="T2" fmla="*/ 12 w 22"/>
                <a:gd name="T3" fmla="*/ 21 h 22"/>
                <a:gd name="T4" fmla="*/ 0 w 22"/>
                <a:gd name="T5" fmla="*/ 12 h 22"/>
                <a:gd name="T6" fmla="*/ 10 w 22"/>
                <a:gd name="T7" fmla="*/ 1 h 22"/>
                <a:gd name="T8" fmla="*/ 21 w 22"/>
                <a:gd name="T9" fmla="*/ 10 h 22"/>
              </a:gdLst>
              <a:ahLst/>
              <a:cxnLst>
                <a:cxn ang="0">
                  <a:pos x="T0" y="T1"/>
                </a:cxn>
                <a:cxn ang="0">
                  <a:pos x="T2" y="T3"/>
                </a:cxn>
                <a:cxn ang="0">
                  <a:pos x="T4" y="T5"/>
                </a:cxn>
                <a:cxn ang="0">
                  <a:pos x="T6" y="T7"/>
                </a:cxn>
                <a:cxn ang="0">
                  <a:pos x="T8" y="T9"/>
                </a:cxn>
              </a:cxnLst>
              <a:rect l="0" t="0" r="r" b="b"/>
              <a:pathLst>
                <a:path w="22" h="22">
                  <a:moveTo>
                    <a:pt x="21" y="10"/>
                  </a:moveTo>
                  <a:cubicBezTo>
                    <a:pt x="22" y="16"/>
                    <a:pt x="17" y="21"/>
                    <a:pt x="12" y="21"/>
                  </a:cubicBezTo>
                  <a:cubicBezTo>
                    <a:pt x="6" y="22"/>
                    <a:pt x="1" y="18"/>
                    <a:pt x="0" y="12"/>
                  </a:cubicBezTo>
                  <a:cubicBezTo>
                    <a:pt x="0" y="7"/>
                    <a:pt x="4" y="1"/>
                    <a:pt x="10" y="1"/>
                  </a:cubicBezTo>
                  <a:cubicBezTo>
                    <a:pt x="15" y="0"/>
                    <a:pt x="20" y="4"/>
                    <a:pt x="21" y="10"/>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8" name="Freeform 166"/>
            <p:cNvSpPr>
              <a:spLocks/>
            </p:cNvSpPr>
            <p:nvPr userDrawn="1"/>
          </p:nvSpPr>
          <p:spPr bwMode="gray">
            <a:xfrm>
              <a:off x="7517230" y="4683114"/>
              <a:ext cx="272659" cy="483351"/>
            </a:xfrm>
            <a:custGeom>
              <a:avLst/>
              <a:gdLst>
                <a:gd name="T0" fmla="*/ 12 w 44"/>
                <a:gd name="T1" fmla="*/ 78 h 78"/>
                <a:gd name="T2" fmla="*/ 44 w 44"/>
                <a:gd name="T3" fmla="*/ 75 h 78"/>
                <a:gd name="T4" fmla="*/ 40 w 44"/>
                <a:gd name="T5" fmla="*/ 0 h 78"/>
                <a:gd name="T6" fmla="*/ 0 w 44"/>
                <a:gd name="T7" fmla="*/ 4 h 78"/>
                <a:gd name="T8" fmla="*/ 12 w 44"/>
                <a:gd name="T9" fmla="*/ 78 h 78"/>
              </a:gdLst>
              <a:ahLst/>
              <a:cxnLst>
                <a:cxn ang="0">
                  <a:pos x="T0" y="T1"/>
                </a:cxn>
                <a:cxn ang="0">
                  <a:pos x="T2" y="T3"/>
                </a:cxn>
                <a:cxn ang="0">
                  <a:pos x="T4" y="T5"/>
                </a:cxn>
                <a:cxn ang="0">
                  <a:pos x="T6" y="T7"/>
                </a:cxn>
                <a:cxn ang="0">
                  <a:pos x="T8" y="T9"/>
                </a:cxn>
              </a:cxnLst>
              <a:rect l="0" t="0" r="r" b="b"/>
              <a:pathLst>
                <a:path w="44" h="78">
                  <a:moveTo>
                    <a:pt x="12" y="78"/>
                  </a:moveTo>
                  <a:lnTo>
                    <a:pt x="44" y="75"/>
                  </a:lnTo>
                  <a:lnTo>
                    <a:pt x="40" y="0"/>
                  </a:lnTo>
                  <a:lnTo>
                    <a:pt x="0" y="4"/>
                  </a:lnTo>
                  <a:lnTo>
                    <a:pt x="12"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9" name="Freeform 167"/>
            <p:cNvSpPr>
              <a:spLocks/>
            </p:cNvSpPr>
            <p:nvPr userDrawn="1"/>
          </p:nvSpPr>
          <p:spPr bwMode="gray">
            <a:xfrm>
              <a:off x="7591592" y="5147877"/>
              <a:ext cx="210691" cy="80557"/>
            </a:xfrm>
            <a:custGeom>
              <a:avLst/>
              <a:gdLst>
                <a:gd name="T0" fmla="*/ 1 w 34"/>
                <a:gd name="T1" fmla="*/ 13 h 13"/>
                <a:gd name="T2" fmla="*/ 34 w 34"/>
                <a:gd name="T3" fmla="*/ 9 h 13"/>
                <a:gd name="T4" fmla="*/ 32 w 34"/>
                <a:gd name="T5" fmla="*/ 0 h 13"/>
                <a:gd name="T6" fmla="*/ 0 w 34"/>
                <a:gd name="T7" fmla="*/ 3 h 13"/>
                <a:gd name="T8" fmla="*/ 1 w 34"/>
                <a:gd name="T9" fmla="*/ 13 h 13"/>
              </a:gdLst>
              <a:ahLst/>
              <a:cxnLst>
                <a:cxn ang="0">
                  <a:pos x="T0" y="T1"/>
                </a:cxn>
                <a:cxn ang="0">
                  <a:pos x="T2" y="T3"/>
                </a:cxn>
                <a:cxn ang="0">
                  <a:pos x="T4" y="T5"/>
                </a:cxn>
                <a:cxn ang="0">
                  <a:pos x="T6" y="T7"/>
                </a:cxn>
                <a:cxn ang="0">
                  <a:pos x="T8" y="T9"/>
                </a:cxn>
              </a:cxnLst>
              <a:rect l="0" t="0" r="r" b="b"/>
              <a:pathLst>
                <a:path w="34" h="13">
                  <a:moveTo>
                    <a:pt x="1" y="13"/>
                  </a:moveTo>
                  <a:lnTo>
                    <a:pt x="34" y="9"/>
                  </a:lnTo>
                  <a:lnTo>
                    <a:pt x="32" y="0"/>
                  </a:lnTo>
                  <a:lnTo>
                    <a:pt x="0" y="3"/>
                  </a:lnTo>
                  <a:lnTo>
                    <a:pt x="1" y="1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8"/>
            <p:cNvSpPr>
              <a:spLocks/>
            </p:cNvSpPr>
            <p:nvPr userDrawn="1"/>
          </p:nvSpPr>
          <p:spPr bwMode="gray">
            <a:xfrm>
              <a:off x="7957201" y="6666092"/>
              <a:ext cx="185904" cy="210691"/>
            </a:xfrm>
            <a:custGeom>
              <a:avLst/>
              <a:gdLst>
                <a:gd name="T0" fmla="*/ 30 w 30"/>
                <a:gd name="T1" fmla="*/ 32 h 34"/>
                <a:gd name="T2" fmla="*/ 2 w 30"/>
                <a:gd name="T3" fmla="*/ 34 h 34"/>
                <a:gd name="T4" fmla="*/ 0 w 30"/>
                <a:gd name="T5" fmla="*/ 2 h 34"/>
                <a:gd name="T6" fmla="*/ 28 w 30"/>
                <a:gd name="T7" fmla="*/ 0 h 34"/>
                <a:gd name="T8" fmla="*/ 30 w 30"/>
                <a:gd name="T9" fmla="*/ 32 h 34"/>
              </a:gdLst>
              <a:ahLst/>
              <a:cxnLst>
                <a:cxn ang="0">
                  <a:pos x="T0" y="T1"/>
                </a:cxn>
                <a:cxn ang="0">
                  <a:pos x="T2" y="T3"/>
                </a:cxn>
                <a:cxn ang="0">
                  <a:pos x="T4" y="T5"/>
                </a:cxn>
                <a:cxn ang="0">
                  <a:pos x="T6" y="T7"/>
                </a:cxn>
                <a:cxn ang="0">
                  <a:pos x="T8" y="T9"/>
                </a:cxn>
              </a:cxnLst>
              <a:rect l="0" t="0" r="r" b="b"/>
              <a:pathLst>
                <a:path w="30" h="34">
                  <a:moveTo>
                    <a:pt x="30" y="32"/>
                  </a:moveTo>
                  <a:lnTo>
                    <a:pt x="2" y="34"/>
                  </a:lnTo>
                  <a:lnTo>
                    <a:pt x="0" y="2"/>
                  </a:lnTo>
                  <a:lnTo>
                    <a:pt x="28" y="0"/>
                  </a:lnTo>
                  <a:lnTo>
                    <a:pt x="3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1" name="Freeform 169"/>
            <p:cNvSpPr>
              <a:spLocks/>
            </p:cNvSpPr>
            <p:nvPr userDrawn="1"/>
          </p:nvSpPr>
          <p:spPr bwMode="gray">
            <a:xfrm>
              <a:off x="7647361" y="6796227"/>
              <a:ext cx="520532" cy="198298"/>
            </a:xfrm>
            <a:custGeom>
              <a:avLst/>
              <a:gdLst>
                <a:gd name="T0" fmla="*/ 44 w 44"/>
                <a:gd name="T1" fmla="*/ 16 h 17"/>
                <a:gd name="T2" fmla="*/ 31 w 44"/>
                <a:gd name="T3" fmla="*/ 17 h 17"/>
                <a:gd name="T4" fmla="*/ 30 w 44"/>
                <a:gd name="T5" fmla="*/ 15 h 17"/>
                <a:gd name="T6" fmla="*/ 12 w 44"/>
                <a:gd name="T7" fmla="*/ 17 h 17"/>
                <a:gd name="T8" fmla="*/ 1 w 44"/>
                <a:gd name="T9" fmla="*/ 16 h 17"/>
                <a:gd name="T10" fmla="*/ 0 w 44"/>
                <a:gd name="T11" fmla="*/ 15 h 17"/>
                <a:gd name="T12" fmla="*/ 27 w 44"/>
                <a:gd name="T13" fmla="*/ 0 h 17"/>
                <a:gd name="T14" fmla="*/ 27 w 44"/>
                <a:gd name="T15" fmla="*/ 0 h 17"/>
                <a:gd name="T16" fmla="*/ 34 w 44"/>
                <a:gd name="T17" fmla="*/ 4 h 17"/>
                <a:gd name="T18" fmla="*/ 42 w 44"/>
                <a:gd name="T19" fmla="*/ 0 h 17"/>
                <a:gd name="T20" fmla="*/ 44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44" y="16"/>
                  </a:moveTo>
                  <a:cubicBezTo>
                    <a:pt x="31" y="17"/>
                    <a:pt x="31" y="17"/>
                    <a:pt x="31" y="17"/>
                  </a:cubicBezTo>
                  <a:cubicBezTo>
                    <a:pt x="30" y="15"/>
                    <a:pt x="30" y="15"/>
                    <a:pt x="30" y="15"/>
                  </a:cubicBezTo>
                  <a:cubicBezTo>
                    <a:pt x="26" y="16"/>
                    <a:pt x="17" y="17"/>
                    <a:pt x="12" y="17"/>
                  </a:cubicBezTo>
                  <a:cubicBezTo>
                    <a:pt x="9" y="17"/>
                    <a:pt x="4" y="17"/>
                    <a:pt x="1" y="16"/>
                  </a:cubicBezTo>
                  <a:cubicBezTo>
                    <a:pt x="1" y="16"/>
                    <a:pt x="0" y="15"/>
                    <a:pt x="0" y="15"/>
                  </a:cubicBezTo>
                  <a:cubicBezTo>
                    <a:pt x="0" y="9"/>
                    <a:pt x="21" y="7"/>
                    <a:pt x="27" y="0"/>
                  </a:cubicBezTo>
                  <a:cubicBezTo>
                    <a:pt x="27" y="0"/>
                    <a:pt x="27" y="0"/>
                    <a:pt x="27" y="0"/>
                  </a:cubicBezTo>
                  <a:cubicBezTo>
                    <a:pt x="29" y="1"/>
                    <a:pt x="30" y="4"/>
                    <a:pt x="34" y="4"/>
                  </a:cubicBezTo>
                  <a:cubicBezTo>
                    <a:pt x="37" y="4"/>
                    <a:pt x="40" y="1"/>
                    <a:pt x="42" y="0"/>
                  </a:cubicBezTo>
                  <a:cubicBezTo>
                    <a:pt x="43" y="1"/>
                    <a:pt x="44" y="16"/>
                    <a:pt x="44"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70"/>
            <p:cNvSpPr>
              <a:spLocks/>
            </p:cNvSpPr>
            <p:nvPr userDrawn="1"/>
          </p:nvSpPr>
          <p:spPr bwMode="gray">
            <a:xfrm>
              <a:off x="7851858" y="5829525"/>
              <a:ext cx="291248" cy="285053"/>
            </a:xfrm>
            <a:custGeom>
              <a:avLst/>
              <a:gdLst>
                <a:gd name="T0" fmla="*/ 1 w 25"/>
                <a:gd name="T1" fmla="*/ 11 h 24"/>
                <a:gd name="T2" fmla="*/ 12 w 25"/>
                <a:gd name="T3" fmla="*/ 24 h 24"/>
                <a:gd name="T4" fmla="*/ 25 w 25"/>
                <a:gd name="T5" fmla="*/ 13 h 24"/>
                <a:gd name="T6" fmla="*/ 13 w 25"/>
                <a:gd name="T7" fmla="*/ 0 h 24"/>
                <a:gd name="T8" fmla="*/ 1 w 25"/>
                <a:gd name="T9" fmla="*/ 11 h 24"/>
              </a:gdLst>
              <a:ahLst/>
              <a:cxnLst>
                <a:cxn ang="0">
                  <a:pos x="T0" y="T1"/>
                </a:cxn>
                <a:cxn ang="0">
                  <a:pos x="T2" y="T3"/>
                </a:cxn>
                <a:cxn ang="0">
                  <a:pos x="T4" y="T5"/>
                </a:cxn>
                <a:cxn ang="0">
                  <a:pos x="T6" y="T7"/>
                </a:cxn>
                <a:cxn ang="0">
                  <a:pos x="T8" y="T9"/>
                </a:cxn>
              </a:cxnLst>
              <a:rect l="0" t="0" r="r" b="b"/>
              <a:pathLst>
                <a:path w="25" h="24">
                  <a:moveTo>
                    <a:pt x="1" y="11"/>
                  </a:moveTo>
                  <a:cubicBezTo>
                    <a:pt x="0" y="18"/>
                    <a:pt x="5" y="24"/>
                    <a:pt x="12" y="24"/>
                  </a:cubicBezTo>
                  <a:cubicBezTo>
                    <a:pt x="19" y="24"/>
                    <a:pt x="24" y="19"/>
                    <a:pt x="25" y="13"/>
                  </a:cubicBezTo>
                  <a:cubicBezTo>
                    <a:pt x="25" y="6"/>
                    <a:pt x="20" y="0"/>
                    <a:pt x="13" y="0"/>
                  </a:cubicBezTo>
                  <a:cubicBezTo>
                    <a:pt x="7" y="0"/>
                    <a:pt x="1" y="5"/>
                    <a:pt x="1" y="11"/>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1"/>
            <p:cNvSpPr>
              <a:spLocks/>
            </p:cNvSpPr>
            <p:nvPr userDrawn="1"/>
          </p:nvSpPr>
          <p:spPr bwMode="gray">
            <a:xfrm>
              <a:off x="7870446" y="5061121"/>
              <a:ext cx="347021" cy="353216"/>
            </a:xfrm>
            <a:custGeom>
              <a:avLst/>
              <a:gdLst>
                <a:gd name="T0" fmla="*/ 0 w 29"/>
                <a:gd name="T1" fmla="*/ 14 h 30"/>
                <a:gd name="T2" fmla="*/ 14 w 29"/>
                <a:gd name="T3" fmla="*/ 30 h 30"/>
                <a:gd name="T4" fmla="*/ 29 w 29"/>
                <a:gd name="T5" fmla="*/ 16 h 30"/>
                <a:gd name="T6" fmla="*/ 15 w 29"/>
                <a:gd name="T7" fmla="*/ 1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9"/>
                    <a:pt x="14" y="30"/>
                  </a:cubicBezTo>
                  <a:cubicBezTo>
                    <a:pt x="22" y="30"/>
                    <a:pt x="28" y="24"/>
                    <a:pt x="29" y="16"/>
                  </a:cubicBezTo>
                  <a:cubicBezTo>
                    <a:pt x="29" y="8"/>
                    <a:pt x="23" y="1"/>
                    <a:pt x="15" y="1"/>
                  </a:cubicBezTo>
                  <a:cubicBezTo>
                    <a:pt x="7" y="0"/>
                    <a:pt x="1" y="6"/>
                    <a:pt x="0" y="1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72"/>
            <p:cNvSpPr>
              <a:spLocks/>
            </p:cNvSpPr>
            <p:nvPr userDrawn="1"/>
          </p:nvSpPr>
          <p:spPr bwMode="gray">
            <a:xfrm>
              <a:off x="7864251" y="5228433"/>
              <a:ext cx="353216" cy="756010"/>
            </a:xfrm>
            <a:custGeom>
              <a:avLst/>
              <a:gdLst>
                <a:gd name="T0" fmla="*/ 0 w 57"/>
                <a:gd name="T1" fmla="*/ 118 h 122"/>
                <a:gd name="T2" fmla="*/ 45 w 57"/>
                <a:gd name="T3" fmla="*/ 122 h 122"/>
                <a:gd name="T4" fmla="*/ 57 w 57"/>
                <a:gd name="T5" fmla="*/ 4 h 122"/>
                <a:gd name="T6" fmla="*/ 1 w 57"/>
                <a:gd name="T7" fmla="*/ 0 h 122"/>
                <a:gd name="T8" fmla="*/ 0 w 57"/>
                <a:gd name="T9" fmla="*/ 118 h 122"/>
              </a:gdLst>
              <a:ahLst/>
              <a:cxnLst>
                <a:cxn ang="0">
                  <a:pos x="T0" y="T1"/>
                </a:cxn>
                <a:cxn ang="0">
                  <a:pos x="T2" y="T3"/>
                </a:cxn>
                <a:cxn ang="0">
                  <a:pos x="T4" y="T5"/>
                </a:cxn>
                <a:cxn ang="0">
                  <a:pos x="T6" y="T7"/>
                </a:cxn>
                <a:cxn ang="0">
                  <a:pos x="T8" y="T9"/>
                </a:cxn>
              </a:cxnLst>
              <a:rect l="0" t="0" r="r" b="b"/>
              <a:pathLst>
                <a:path w="57" h="122">
                  <a:moveTo>
                    <a:pt x="0" y="118"/>
                  </a:moveTo>
                  <a:lnTo>
                    <a:pt x="45" y="122"/>
                  </a:lnTo>
                  <a:lnTo>
                    <a:pt x="57" y="4"/>
                  </a:lnTo>
                  <a:lnTo>
                    <a:pt x="1" y="0"/>
                  </a:lnTo>
                  <a:lnTo>
                    <a:pt x="0" y="118"/>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5" name="Freeform 173"/>
            <p:cNvSpPr>
              <a:spLocks/>
            </p:cNvSpPr>
            <p:nvPr userDrawn="1"/>
          </p:nvSpPr>
          <p:spPr bwMode="gray">
            <a:xfrm>
              <a:off x="7851858" y="5829525"/>
              <a:ext cx="291248" cy="285053"/>
            </a:xfrm>
            <a:custGeom>
              <a:avLst/>
              <a:gdLst>
                <a:gd name="T0" fmla="*/ 25 w 25"/>
                <a:gd name="T1" fmla="*/ 13 h 24"/>
                <a:gd name="T2" fmla="*/ 13 w 25"/>
                <a:gd name="T3" fmla="*/ 0 h 24"/>
                <a:gd name="T4" fmla="*/ 1 w 25"/>
                <a:gd name="T5" fmla="*/ 11 h 24"/>
                <a:gd name="T6" fmla="*/ 12 w 25"/>
                <a:gd name="T7" fmla="*/ 24 h 24"/>
                <a:gd name="T8" fmla="*/ 25 w 25"/>
                <a:gd name="T9" fmla="*/ 13 h 24"/>
              </a:gdLst>
              <a:ahLst/>
              <a:cxnLst>
                <a:cxn ang="0">
                  <a:pos x="T0" y="T1"/>
                </a:cxn>
                <a:cxn ang="0">
                  <a:pos x="T2" y="T3"/>
                </a:cxn>
                <a:cxn ang="0">
                  <a:pos x="T4" y="T5"/>
                </a:cxn>
                <a:cxn ang="0">
                  <a:pos x="T6" y="T7"/>
                </a:cxn>
                <a:cxn ang="0">
                  <a:pos x="T8" y="T9"/>
                </a:cxn>
              </a:cxnLst>
              <a:rect l="0" t="0" r="r" b="b"/>
              <a:pathLst>
                <a:path w="25" h="24">
                  <a:moveTo>
                    <a:pt x="25" y="13"/>
                  </a:moveTo>
                  <a:cubicBezTo>
                    <a:pt x="25" y="6"/>
                    <a:pt x="20" y="0"/>
                    <a:pt x="13" y="0"/>
                  </a:cubicBezTo>
                  <a:cubicBezTo>
                    <a:pt x="7" y="0"/>
                    <a:pt x="1" y="5"/>
                    <a:pt x="1" y="11"/>
                  </a:cubicBezTo>
                  <a:cubicBezTo>
                    <a:pt x="0" y="18"/>
                    <a:pt x="5" y="24"/>
                    <a:pt x="12" y="24"/>
                  </a:cubicBezTo>
                  <a:cubicBezTo>
                    <a:pt x="19" y="24"/>
                    <a:pt x="24" y="19"/>
                    <a:pt x="25" y="1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74"/>
            <p:cNvSpPr>
              <a:spLocks/>
            </p:cNvSpPr>
            <p:nvPr userDrawn="1"/>
          </p:nvSpPr>
          <p:spPr bwMode="gray">
            <a:xfrm>
              <a:off x="7864251" y="5829525"/>
              <a:ext cx="278854" cy="285053"/>
            </a:xfrm>
            <a:custGeom>
              <a:avLst/>
              <a:gdLst>
                <a:gd name="T0" fmla="*/ 24 w 24"/>
                <a:gd name="T1" fmla="*/ 12 h 24"/>
                <a:gd name="T2" fmla="*/ 11 w 24"/>
                <a:gd name="T3" fmla="*/ 0 h 24"/>
                <a:gd name="T4" fmla="*/ 0 w 24"/>
                <a:gd name="T5" fmla="*/ 13 h 24"/>
                <a:gd name="T6" fmla="*/ 12 w 24"/>
                <a:gd name="T7" fmla="*/ 24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5"/>
                    <a:pt x="18" y="0"/>
                    <a:pt x="11" y="0"/>
                  </a:cubicBezTo>
                  <a:cubicBezTo>
                    <a:pt x="5" y="0"/>
                    <a:pt x="0" y="6"/>
                    <a:pt x="0" y="13"/>
                  </a:cubicBezTo>
                  <a:cubicBezTo>
                    <a:pt x="0" y="19"/>
                    <a:pt x="6" y="24"/>
                    <a:pt x="12" y="24"/>
                  </a:cubicBezTo>
                  <a:cubicBezTo>
                    <a:pt x="19" y="24"/>
                    <a:pt x="24" y="18"/>
                    <a:pt x="24"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7" name="Freeform 175"/>
            <p:cNvSpPr>
              <a:spLocks/>
            </p:cNvSpPr>
            <p:nvPr userDrawn="1"/>
          </p:nvSpPr>
          <p:spPr bwMode="gray">
            <a:xfrm>
              <a:off x="7864251" y="5972050"/>
              <a:ext cx="291248" cy="848960"/>
            </a:xfrm>
            <a:custGeom>
              <a:avLst/>
              <a:gdLst>
                <a:gd name="T0" fmla="*/ 45 w 47"/>
                <a:gd name="T1" fmla="*/ 0 h 137"/>
                <a:gd name="T2" fmla="*/ 0 w 47"/>
                <a:gd name="T3" fmla="*/ 2 h 137"/>
                <a:gd name="T4" fmla="*/ 7 w 47"/>
                <a:gd name="T5" fmla="*/ 137 h 137"/>
                <a:gd name="T6" fmla="*/ 47 w 47"/>
                <a:gd name="T7" fmla="*/ 137 h 137"/>
                <a:gd name="T8" fmla="*/ 45 w 47"/>
                <a:gd name="T9" fmla="*/ 0 h 137"/>
              </a:gdLst>
              <a:ahLst/>
              <a:cxnLst>
                <a:cxn ang="0">
                  <a:pos x="T0" y="T1"/>
                </a:cxn>
                <a:cxn ang="0">
                  <a:pos x="T2" y="T3"/>
                </a:cxn>
                <a:cxn ang="0">
                  <a:pos x="T4" y="T5"/>
                </a:cxn>
                <a:cxn ang="0">
                  <a:pos x="T6" y="T7"/>
                </a:cxn>
                <a:cxn ang="0">
                  <a:pos x="T8" y="T9"/>
                </a:cxn>
              </a:cxnLst>
              <a:rect l="0" t="0" r="r" b="b"/>
              <a:pathLst>
                <a:path w="47" h="137">
                  <a:moveTo>
                    <a:pt x="45" y="0"/>
                  </a:moveTo>
                  <a:lnTo>
                    <a:pt x="0" y="2"/>
                  </a:lnTo>
                  <a:lnTo>
                    <a:pt x="7" y="137"/>
                  </a:lnTo>
                  <a:lnTo>
                    <a:pt x="47" y="137"/>
                  </a:lnTo>
                  <a:lnTo>
                    <a:pt x="45"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8" name="Freeform 176"/>
            <p:cNvSpPr>
              <a:spLocks/>
            </p:cNvSpPr>
            <p:nvPr userDrawn="1"/>
          </p:nvSpPr>
          <p:spPr bwMode="gray">
            <a:xfrm>
              <a:off x="8725605" y="6207529"/>
              <a:ext cx="179705" cy="198298"/>
            </a:xfrm>
            <a:custGeom>
              <a:avLst/>
              <a:gdLst>
                <a:gd name="T0" fmla="*/ 0 w 29"/>
                <a:gd name="T1" fmla="*/ 32 h 32"/>
                <a:gd name="T2" fmla="*/ 29 w 29"/>
                <a:gd name="T3" fmla="*/ 32 h 32"/>
                <a:gd name="T4" fmla="*/ 29 w 29"/>
                <a:gd name="T5" fmla="*/ 0 h 32"/>
                <a:gd name="T6" fmla="*/ 2 w 29"/>
                <a:gd name="T7" fmla="*/ 0 h 32"/>
                <a:gd name="T8" fmla="*/ 0 w 29"/>
                <a:gd name="T9" fmla="*/ 32 h 32"/>
              </a:gdLst>
              <a:ahLst/>
              <a:cxnLst>
                <a:cxn ang="0">
                  <a:pos x="T0" y="T1"/>
                </a:cxn>
                <a:cxn ang="0">
                  <a:pos x="T2" y="T3"/>
                </a:cxn>
                <a:cxn ang="0">
                  <a:pos x="T4" y="T5"/>
                </a:cxn>
                <a:cxn ang="0">
                  <a:pos x="T6" y="T7"/>
                </a:cxn>
                <a:cxn ang="0">
                  <a:pos x="T8" y="T9"/>
                </a:cxn>
              </a:cxnLst>
              <a:rect l="0" t="0" r="r" b="b"/>
              <a:pathLst>
                <a:path w="29" h="32">
                  <a:moveTo>
                    <a:pt x="0" y="32"/>
                  </a:moveTo>
                  <a:lnTo>
                    <a:pt x="29" y="32"/>
                  </a:lnTo>
                  <a:lnTo>
                    <a:pt x="29" y="0"/>
                  </a:lnTo>
                  <a:lnTo>
                    <a:pt x="2" y="0"/>
                  </a:lnTo>
                  <a:lnTo>
                    <a:pt x="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9" name="Freeform 177"/>
            <p:cNvSpPr>
              <a:spLocks/>
            </p:cNvSpPr>
            <p:nvPr userDrawn="1"/>
          </p:nvSpPr>
          <p:spPr bwMode="gray">
            <a:xfrm>
              <a:off x="8713212" y="6325270"/>
              <a:ext cx="520532" cy="198298"/>
            </a:xfrm>
            <a:custGeom>
              <a:avLst/>
              <a:gdLst>
                <a:gd name="T0" fmla="*/ 0 w 44"/>
                <a:gd name="T1" fmla="*/ 16 h 17"/>
                <a:gd name="T2" fmla="*/ 13 w 44"/>
                <a:gd name="T3" fmla="*/ 17 h 17"/>
                <a:gd name="T4" fmla="*/ 14 w 44"/>
                <a:gd name="T5" fmla="*/ 15 h 17"/>
                <a:gd name="T6" fmla="*/ 32 w 44"/>
                <a:gd name="T7" fmla="*/ 17 h 17"/>
                <a:gd name="T8" fmla="*/ 43 w 44"/>
                <a:gd name="T9" fmla="*/ 15 h 17"/>
                <a:gd name="T10" fmla="*/ 44 w 44"/>
                <a:gd name="T11" fmla="*/ 14 h 17"/>
                <a:gd name="T12" fmla="*/ 17 w 44"/>
                <a:gd name="T13" fmla="*/ 0 h 17"/>
                <a:gd name="T14" fmla="*/ 16 w 44"/>
                <a:gd name="T15" fmla="*/ 0 h 17"/>
                <a:gd name="T16" fmla="*/ 10 w 44"/>
                <a:gd name="T17" fmla="*/ 4 h 17"/>
                <a:gd name="T18" fmla="*/ 2 w 44"/>
                <a:gd name="T19" fmla="*/ 0 h 17"/>
                <a:gd name="T20" fmla="*/ 0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0" y="16"/>
                  </a:moveTo>
                  <a:cubicBezTo>
                    <a:pt x="13" y="17"/>
                    <a:pt x="13" y="17"/>
                    <a:pt x="13" y="17"/>
                  </a:cubicBezTo>
                  <a:cubicBezTo>
                    <a:pt x="14" y="15"/>
                    <a:pt x="14" y="15"/>
                    <a:pt x="14" y="15"/>
                  </a:cubicBezTo>
                  <a:cubicBezTo>
                    <a:pt x="18" y="16"/>
                    <a:pt x="27" y="17"/>
                    <a:pt x="32" y="17"/>
                  </a:cubicBezTo>
                  <a:cubicBezTo>
                    <a:pt x="35" y="17"/>
                    <a:pt x="40" y="17"/>
                    <a:pt x="43" y="15"/>
                  </a:cubicBezTo>
                  <a:cubicBezTo>
                    <a:pt x="43" y="15"/>
                    <a:pt x="44" y="14"/>
                    <a:pt x="44" y="14"/>
                  </a:cubicBezTo>
                  <a:cubicBezTo>
                    <a:pt x="43" y="8"/>
                    <a:pt x="22" y="6"/>
                    <a:pt x="17" y="0"/>
                  </a:cubicBezTo>
                  <a:cubicBezTo>
                    <a:pt x="16" y="0"/>
                    <a:pt x="16" y="0"/>
                    <a:pt x="16" y="0"/>
                  </a:cubicBezTo>
                  <a:cubicBezTo>
                    <a:pt x="15" y="1"/>
                    <a:pt x="13" y="4"/>
                    <a:pt x="10" y="4"/>
                  </a:cubicBezTo>
                  <a:cubicBezTo>
                    <a:pt x="7" y="4"/>
                    <a:pt x="3" y="1"/>
                    <a:pt x="2" y="0"/>
                  </a:cubicBezTo>
                  <a:cubicBezTo>
                    <a:pt x="0" y="2"/>
                    <a:pt x="0" y="16"/>
                    <a:pt x="0"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8"/>
            <p:cNvSpPr>
              <a:spLocks/>
            </p:cNvSpPr>
            <p:nvPr userDrawn="1"/>
          </p:nvSpPr>
          <p:spPr bwMode="gray">
            <a:xfrm>
              <a:off x="8688424" y="5519685"/>
              <a:ext cx="322234" cy="322234"/>
            </a:xfrm>
            <a:custGeom>
              <a:avLst/>
              <a:gdLst>
                <a:gd name="T0" fmla="*/ 21 w 27"/>
                <a:gd name="T1" fmla="*/ 4 h 27"/>
                <a:gd name="T2" fmla="*/ 23 w 27"/>
                <a:gd name="T3" fmla="*/ 21 h 27"/>
                <a:gd name="T4" fmla="*/ 6 w 27"/>
                <a:gd name="T5" fmla="*/ 23 h 27"/>
                <a:gd name="T6" fmla="*/ 4 w 27"/>
                <a:gd name="T7" fmla="*/ 6 h 27"/>
                <a:gd name="T8" fmla="*/ 21 w 27"/>
                <a:gd name="T9" fmla="*/ 4 h 27"/>
              </a:gdLst>
              <a:ahLst/>
              <a:cxnLst>
                <a:cxn ang="0">
                  <a:pos x="T0" y="T1"/>
                </a:cxn>
                <a:cxn ang="0">
                  <a:pos x="T2" y="T3"/>
                </a:cxn>
                <a:cxn ang="0">
                  <a:pos x="T4" y="T5"/>
                </a:cxn>
                <a:cxn ang="0">
                  <a:pos x="T6" y="T7"/>
                </a:cxn>
                <a:cxn ang="0">
                  <a:pos x="T8" y="T9"/>
                </a:cxn>
              </a:cxnLst>
              <a:rect l="0" t="0" r="r" b="b"/>
              <a:pathLst>
                <a:path w="27" h="27">
                  <a:moveTo>
                    <a:pt x="21" y="4"/>
                  </a:moveTo>
                  <a:cubicBezTo>
                    <a:pt x="26" y="8"/>
                    <a:pt x="27" y="16"/>
                    <a:pt x="23" y="21"/>
                  </a:cubicBezTo>
                  <a:cubicBezTo>
                    <a:pt x="19" y="26"/>
                    <a:pt x="11" y="27"/>
                    <a:pt x="6" y="23"/>
                  </a:cubicBezTo>
                  <a:cubicBezTo>
                    <a:pt x="1" y="19"/>
                    <a:pt x="0" y="12"/>
                    <a:pt x="4" y="6"/>
                  </a:cubicBezTo>
                  <a:cubicBezTo>
                    <a:pt x="8" y="1"/>
                    <a:pt x="15" y="0"/>
                    <a:pt x="21" y="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9"/>
            <p:cNvSpPr>
              <a:spLocks/>
            </p:cNvSpPr>
            <p:nvPr userDrawn="1"/>
          </p:nvSpPr>
          <p:spPr bwMode="gray">
            <a:xfrm>
              <a:off x="8074943" y="5048728"/>
              <a:ext cx="378003" cy="390397"/>
            </a:xfrm>
            <a:custGeom>
              <a:avLst/>
              <a:gdLst>
                <a:gd name="T0" fmla="*/ 25 w 32"/>
                <a:gd name="T1" fmla="*/ 5 h 33"/>
                <a:gd name="T2" fmla="*/ 28 w 32"/>
                <a:gd name="T3" fmla="*/ 25 h 33"/>
                <a:gd name="T4" fmla="*/ 7 w 32"/>
                <a:gd name="T5" fmla="*/ 28 h 33"/>
                <a:gd name="T6" fmla="*/ 4 w 32"/>
                <a:gd name="T7" fmla="*/ 8 h 33"/>
                <a:gd name="T8" fmla="*/ 25 w 32"/>
                <a:gd name="T9" fmla="*/ 5 h 33"/>
              </a:gdLst>
              <a:ahLst/>
              <a:cxnLst>
                <a:cxn ang="0">
                  <a:pos x="T0" y="T1"/>
                </a:cxn>
                <a:cxn ang="0">
                  <a:pos x="T2" y="T3"/>
                </a:cxn>
                <a:cxn ang="0">
                  <a:pos x="T4" y="T5"/>
                </a:cxn>
                <a:cxn ang="0">
                  <a:pos x="T6" y="T7"/>
                </a:cxn>
                <a:cxn ang="0">
                  <a:pos x="T8" y="T9"/>
                </a:cxn>
              </a:cxnLst>
              <a:rect l="0" t="0" r="r" b="b"/>
              <a:pathLst>
                <a:path w="32" h="33">
                  <a:moveTo>
                    <a:pt x="25" y="5"/>
                  </a:moveTo>
                  <a:cubicBezTo>
                    <a:pt x="31" y="10"/>
                    <a:pt x="32" y="19"/>
                    <a:pt x="28" y="25"/>
                  </a:cubicBezTo>
                  <a:cubicBezTo>
                    <a:pt x="23" y="31"/>
                    <a:pt x="14" y="33"/>
                    <a:pt x="7" y="28"/>
                  </a:cubicBezTo>
                  <a:cubicBezTo>
                    <a:pt x="1" y="23"/>
                    <a:pt x="0" y="14"/>
                    <a:pt x="4" y="8"/>
                  </a:cubicBezTo>
                  <a:cubicBezTo>
                    <a:pt x="9" y="1"/>
                    <a:pt x="18" y="0"/>
                    <a:pt x="25" y="5"/>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0"/>
            <p:cNvSpPr>
              <a:spLocks/>
            </p:cNvSpPr>
            <p:nvPr userDrawn="1"/>
          </p:nvSpPr>
          <p:spPr bwMode="gray">
            <a:xfrm>
              <a:off x="8155499" y="5110696"/>
              <a:ext cx="780798" cy="681649"/>
            </a:xfrm>
            <a:custGeom>
              <a:avLst/>
              <a:gdLst>
                <a:gd name="T0" fmla="*/ 126 w 126"/>
                <a:gd name="T1" fmla="*/ 74 h 110"/>
                <a:gd name="T2" fmla="*/ 98 w 126"/>
                <a:gd name="T3" fmla="*/ 110 h 110"/>
                <a:gd name="T4" fmla="*/ 0 w 126"/>
                <a:gd name="T5" fmla="*/ 44 h 110"/>
                <a:gd name="T6" fmla="*/ 35 w 126"/>
                <a:gd name="T7" fmla="*/ 0 h 110"/>
                <a:gd name="T8" fmla="*/ 126 w 126"/>
                <a:gd name="T9" fmla="*/ 74 h 110"/>
              </a:gdLst>
              <a:ahLst/>
              <a:cxnLst>
                <a:cxn ang="0">
                  <a:pos x="T0" y="T1"/>
                </a:cxn>
                <a:cxn ang="0">
                  <a:pos x="T2" y="T3"/>
                </a:cxn>
                <a:cxn ang="0">
                  <a:pos x="T4" y="T5"/>
                </a:cxn>
                <a:cxn ang="0">
                  <a:pos x="T6" y="T7"/>
                </a:cxn>
                <a:cxn ang="0">
                  <a:pos x="T8" y="T9"/>
                </a:cxn>
              </a:cxnLst>
              <a:rect l="0" t="0" r="r" b="b"/>
              <a:pathLst>
                <a:path w="126" h="110">
                  <a:moveTo>
                    <a:pt x="126" y="74"/>
                  </a:moveTo>
                  <a:lnTo>
                    <a:pt x="98" y="110"/>
                  </a:lnTo>
                  <a:lnTo>
                    <a:pt x="0" y="44"/>
                  </a:lnTo>
                  <a:lnTo>
                    <a:pt x="35" y="0"/>
                  </a:lnTo>
                  <a:lnTo>
                    <a:pt x="126" y="74"/>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3" name="Freeform 181"/>
            <p:cNvSpPr>
              <a:spLocks/>
            </p:cNvSpPr>
            <p:nvPr userDrawn="1"/>
          </p:nvSpPr>
          <p:spPr bwMode="gray">
            <a:xfrm>
              <a:off x="8688424" y="5519685"/>
              <a:ext cx="322234" cy="322234"/>
            </a:xfrm>
            <a:custGeom>
              <a:avLst/>
              <a:gdLst>
                <a:gd name="T0" fmla="*/ 6 w 27"/>
                <a:gd name="T1" fmla="*/ 23 h 27"/>
                <a:gd name="T2" fmla="*/ 4 w 27"/>
                <a:gd name="T3" fmla="*/ 6 h 27"/>
                <a:gd name="T4" fmla="*/ 21 w 27"/>
                <a:gd name="T5" fmla="*/ 4 h 27"/>
                <a:gd name="T6" fmla="*/ 23 w 27"/>
                <a:gd name="T7" fmla="*/ 21 h 27"/>
                <a:gd name="T8" fmla="*/ 6 w 27"/>
                <a:gd name="T9" fmla="*/ 23 h 27"/>
              </a:gdLst>
              <a:ahLst/>
              <a:cxnLst>
                <a:cxn ang="0">
                  <a:pos x="T0" y="T1"/>
                </a:cxn>
                <a:cxn ang="0">
                  <a:pos x="T2" y="T3"/>
                </a:cxn>
                <a:cxn ang="0">
                  <a:pos x="T4" y="T5"/>
                </a:cxn>
                <a:cxn ang="0">
                  <a:pos x="T6" y="T7"/>
                </a:cxn>
                <a:cxn ang="0">
                  <a:pos x="T8" y="T9"/>
                </a:cxn>
              </a:cxnLst>
              <a:rect l="0" t="0" r="r" b="b"/>
              <a:pathLst>
                <a:path w="27" h="27">
                  <a:moveTo>
                    <a:pt x="6" y="23"/>
                  </a:moveTo>
                  <a:cubicBezTo>
                    <a:pt x="1" y="19"/>
                    <a:pt x="0" y="12"/>
                    <a:pt x="4" y="6"/>
                  </a:cubicBezTo>
                  <a:cubicBezTo>
                    <a:pt x="8" y="1"/>
                    <a:pt x="15" y="0"/>
                    <a:pt x="21" y="4"/>
                  </a:cubicBezTo>
                  <a:cubicBezTo>
                    <a:pt x="26" y="8"/>
                    <a:pt x="27" y="16"/>
                    <a:pt x="23" y="21"/>
                  </a:cubicBezTo>
                  <a:cubicBezTo>
                    <a:pt x="19" y="26"/>
                    <a:pt x="11" y="27"/>
                    <a:pt x="6" y="23"/>
                  </a:cubicBezTo>
                  <a:close/>
                </a:path>
              </a:pathLst>
            </a:custGeom>
            <a:solidFill>
              <a:srgbClr val="5C2D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4" name="Freeform 182"/>
            <p:cNvSpPr>
              <a:spLocks/>
            </p:cNvSpPr>
            <p:nvPr userDrawn="1"/>
          </p:nvSpPr>
          <p:spPr bwMode="gray">
            <a:xfrm>
              <a:off x="8700818" y="5544472"/>
              <a:ext cx="285053" cy="285053"/>
            </a:xfrm>
            <a:custGeom>
              <a:avLst/>
              <a:gdLst>
                <a:gd name="T0" fmla="*/ 0 w 24"/>
                <a:gd name="T1" fmla="*/ 12 h 24"/>
                <a:gd name="T2" fmla="*/ 12 w 24"/>
                <a:gd name="T3" fmla="*/ 0 h 24"/>
                <a:gd name="T4" fmla="*/ 24 w 24"/>
                <a:gd name="T5" fmla="*/ 12 h 24"/>
                <a:gd name="T6" fmla="*/ 12 w 24"/>
                <a:gd name="T7" fmla="*/ 24 h 24"/>
                <a:gd name="T8" fmla="*/ 0 w 24"/>
                <a:gd name="T9" fmla="*/ 12 h 24"/>
              </a:gdLst>
              <a:ahLst/>
              <a:cxnLst>
                <a:cxn ang="0">
                  <a:pos x="T0" y="T1"/>
                </a:cxn>
                <a:cxn ang="0">
                  <a:pos x="T2" y="T3"/>
                </a:cxn>
                <a:cxn ang="0">
                  <a:pos x="T4" y="T5"/>
                </a:cxn>
                <a:cxn ang="0">
                  <a:pos x="T6" y="T7"/>
                </a:cxn>
                <a:cxn ang="0">
                  <a:pos x="T8" y="T9"/>
                </a:cxn>
              </a:cxnLst>
              <a:rect l="0" t="0" r="r" b="b"/>
              <a:pathLst>
                <a:path w="24" h="24">
                  <a:moveTo>
                    <a:pt x="0" y="12"/>
                  </a:moveTo>
                  <a:cubicBezTo>
                    <a:pt x="0" y="5"/>
                    <a:pt x="6" y="0"/>
                    <a:pt x="12" y="0"/>
                  </a:cubicBezTo>
                  <a:cubicBezTo>
                    <a:pt x="19" y="0"/>
                    <a:pt x="24" y="5"/>
                    <a:pt x="24" y="12"/>
                  </a:cubicBezTo>
                  <a:cubicBezTo>
                    <a:pt x="24" y="19"/>
                    <a:pt x="19" y="24"/>
                    <a:pt x="12" y="24"/>
                  </a:cubicBezTo>
                  <a:cubicBezTo>
                    <a:pt x="6" y="24"/>
                    <a:pt x="0" y="18"/>
                    <a:pt x="0"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5" name="Freeform 183"/>
            <p:cNvSpPr>
              <a:spLocks/>
            </p:cNvSpPr>
            <p:nvPr userDrawn="1"/>
          </p:nvSpPr>
          <p:spPr bwMode="gray">
            <a:xfrm>
              <a:off x="8700818" y="5686997"/>
              <a:ext cx="285053" cy="663056"/>
            </a:xfrm>
            <a:custGeom>
              <a:avLst/>
              <a:gdLst>
                <a:gd name="T0" fmla="*/ 0 w 46"/>
                <a:gd name="T1" fmla="*/ 0 h 107"/>
                <a:gd name="T2" fmla="*/ 46 w 46"/>
                <a:gd name="T3" fmla="*/ 0 h 107"/>
                <a:gd name="T4" fmla="*/ 42 w 46"/>
                <a:gd name="T5" fmla="*/ 105 h 107"/>
                <a:gd name="T6" fmla="*/ 2 w 46"/>
                <a:gd name="T7" fmla="*/ 107 h 107"/>
                <a:gd name="T8" fmla="*/ 0 w 46"/>
                <a:gd name="T9" fmla="*/ 0 h 107"/>
              </a:gdLst>
              <a:ahLst/>
              <a:cxnLst>
                <a:cxn ang="0">
                  <a:pos x="T0" y="T1"/>
                </a:cxn>
                <a:cxn ang="0">
                  <a:pos x="T2" y="T3"/>
                </a:cxn>
                <a:cxn ang="0">
                  <a:pos x="T4" y="T5"/>
                </a:cxn>
                <a:cxn ang="0">
                  <a:pos x="T6" y="T7"/>
                </a:cxn>
                <a:cxn ang="0">
                  <a:pos x="T8" y="T9"/>
                </a:cxn>
              </a:cxnLst>
              <a:rect l="0" t="0" r="r" b="b"/>
              <a:pathLst>
                <a:path w="46" h="107">
                  <a:moveTo>
                    <a:pt x="0" y="0"/>
                  </a:moveTo>
                  <a:lnTo>
                    <a:pt x="46" y="0"/>
                  </a:lnTo>
                  <a:lnTo>
                    <a:pt x="42" y="105"/>
                  </a:lnTo>
                  <a:lnTo>
                    <a:pt x="2" y="107"/>
                  </a:lnTo>
                  <a:lnTo>
                    <a:pt x="0"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6" name="Freeform 184"/>
            <p:cNvSpPr>
              <a:spLocks/>
            </p:cNvSpPr>
            <p:nvPr userDrawn="1"/>
          </p:nvSpPr>
          <p:spPr bwMode="gray">
            <a:xfrm>
              <a:off x="7870446" y="5098302"/>
              <a:ext cx="632074" cy="495744"/>
            </a:xfrm>
            <a:custGeom>
              <a:avLst/>
              <a:gdLst>
                <a:gd name="T0" fmla="*/ 3 w 53"/>
                <a:gd name="T1" fmla="*/ 42 h 42"/>
                <a:gd name="T2" fmla="*/ 27 w 53"/>
                <a:gd name="T3" fmla="*/ 36 h 42"/>
                <a:gd name="T4" fmla="*/ 50 w 53"/>
                <a:gd name="T5" fmla="*/ 42 h 42"/>
                <a:gd name="T6" fmla="*/ 53 w 53"/>
                <a:gd name="T7" fmla="*/ 0 h 42"/>
                <a:gd name="T8" fmla="*/ 0 w 53"/>
                <a:gd name="T9" fmla="*/ 0 h 42"/>
                <a:gd name="T10" fmla="*/ 3 w 53"/>
                <a:gd name="T11" fmla="*/ 42 h 42"/>
              </a:gdLst>
              <a:ahLst/>
              <a:cxnLst>
                <a:cxn ang="0">
                  <a:pos x="T0" y="T1"/>
                </a:cxn>
                <a:cxn ang="0">
                  <a:pos x="T2" y="T3"/>
                </a:cxn>
                <a:cxn ang="0">
                  <a:pos x="T4" y="T5"/>
                </a:cxn>
                <a:cxn ang="0">
                  <a:pos x="T6" y="T7"/>
                </a:cxn>
                <a:cxn ang="0">
                  <a:pos x="T8" y="T9"/>
                </a:cxn>
                <a:cxn ang="0">
                  <a:pos x="T10" y="T11"/>
                </a:cxn>
              </a:cxnLst>
              <a:rect l="0" t="0" r="r" b="b"/>
              <a:pathLst>
                <a:path w="53" h="42">
                  <a:moveTo>
                    <a:pt x="3" y="42"/>
                  </a:moveTo>
                  <a:cubicBezTo>
                    <a:pt x="3" y="40"/>
                    <a:pt x="14" y="36"/>
                    <a:pt x="27" y="36"/>
                  </a:cubicBezTo>
                  <a:cubicBezTo>
                    <a:pt x="40" y="36"/>
                    <a:pt x="50" y="40"/>
                    <a:pt x="50" y="42"/>
                  </a:cubicBezTo>
                  <a:cubicBezTo>
                    <a:pt x="53" y="0"/>
                    <a:pt x="53" y="0"/>
                    <a:pt x="53" y="0"/>
                  </a:cubicBezTo>
                  <a:cubicBezTo>
                    <a:pt x="0" y="0"/>
                    <a:pt x="0" y="0"/>
                    <a:pt x="0" y="0"/>
                  </a:cubicBezTo>
                  <a:lnTo>
                    <a:pt x="3" y="4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7" name="Freeform 185"/>
            <p:cNvSpPr>
              <a:spLocks/>
            </p:cNvSpPr>
            <p:nvPr userDrawn="1"/>
          </p:nvSpPr>
          <p:spPr bwMode="gray">
            <a:xfrm>
              <a:off x="7814677" y="4069633"/>
              <a:ext cx="402790" cy="1431460"/>
            </a:xfrm>
            <a:custGeom>
              <a:avLst/>
              <a:gdLst>
                <a:gd name="T0" fmla="*/ 65 w 65"/>
                <a:gd name="T1" fmla="*/ 229 h 231"/>
                <a:gd name="T2" fmla="*/ 0 w 65"/>
                <a:gd name="T3" fmla="*/ 231 h 231"/>
                <a:gd name="T4" fmla="*/ 0 w 65"/>
                <a:gd name="T5" fmla="*/ 35 h 231"/>
                <a:gd name="T6" fmla="*/ 15 w 65"/>
                <a:gd name="T7" fmla="*/ 0 h 231"/>
                <a:gd name="T8" fmla="*/ 61 w 65"/>
                <a:gd name="T9" fmla="*/ 0 h 231"/>
                <a:gd name="T10" fmla="*/ 61 w 65"/>
                <a:gd name="T11" fmla="*/ 172 h 231"/>
                <a:gd name="T12" fmla="*/ 65 w 65"/>
                <a:gd name="T13" fmla="*/ 229 h 231"/>
              </a:gdLst>
              <a:ahLst/>
              <a:cxnLst>
                <a:cxn ang="0">
                  <a:pos x="T0" y="T1"/>
                </a:cxn>
                <a:cxn ang="0">
                  <a:pos x="T2" y="T3"/>
                </a:cxn>
                <a:cxn ang="0">
                  <a:pos x="T4" y="T5"/>
                </a:cxn>
                <a:cxn ang="0">
                  <a:pos x="T6" y="T7"/>
                </a:cxn>
                <a:cxn ang="0">
                  <a:pos x="T8" y="T9"/>
                </a:cxn>
                <a:cxn ang="0">
                  <a:pos x="T10" y="T11"/>
                </a:cxn>
                <a:cxn ang="0">
                  <a:pos x="T12" y="T13"/>
                </a:cxn>
              </a:cxnLst>
              <a:rect l="0" t="0" r="r" b="b"/>
              <a:pathLst>
                <a:path w="65" h="231">
                  <a:moveTo>
                    <a:pt x="65" y="229"/>
                  </a:moveTo>
                  <a:lnTo>
                    <a:pt x="0" y="231"/>
                  </a:lnTo>
                  <a:lnTo>
                    <a:pt x="0" y="35"/>
                  </a:lnTo>
                  <a:lnTo>
                    <a:pt x="15" y="0"/>
                  </a:lnTo>
                  <a:lnTo>
                    <a:pt x="61" y="0"/>
                  </a:lnTo>
                  <a:lnTo>
                    <a:pt x="61" y="172"/>
                  </a:lnTo>
                  <a:lnTo>
                    <a:pt x="65" y="229"/>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8" name="Freeform 186"/>
            <p:cNvSpPr>
              <a:spLocks/>
            </p:cNvSpPr>
            <p:nvPr userDrawn="1"/>
          </p:nvSpPr>
          <p:spPr bwMode="gray">
            <a:xfrm>
              <a:off x="8192680" y="4069633"/>
              <a:ext cx="427578" cy="1406673"/>
            </a:xfrm>
            <a:custGeom>
              <a:avLst/>
              <a:gdLst>
                <a:gd name="T0" fmla="*/ 10 w 69"/>
                <a:gd name="T1" fmla="*/ 227 h 227"/>
                <a:gd name="T2" fmla="*/ 69 w 69"/>
                <a:gd name="T3" fmla="*/ 200 h 227"/>
                <a:gd name="T4" fmla="*/ 59 w 69"/>
                <a:gd name="T5" fmla="*/ 160 h 227"/>
                <a:gd name="T6" fmla="*/ 61 w 69"/>
                <a:gd name="T7" fmla="*/ 35 h 227"/>
                <a:gd name="T8" fmla="*/ 48 w 69"/>
                <a:gd name="T9" fmla="*/ 0 h 227"/>
                <a:gd name="T10" fmla="*/ 0 w 69"/>
                <a:gd name="T11" fmla="*/ 0 h 227"/>
                <a:gd name="T12" fmla="*/ 0 w 69"/>
                <a:gd name="T13" fmla="*/ 172 h 227"/>
                <a:gd name="T14" fmla="*/ 10 w 69"/>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27">
                  <a:moveTo>
                    <a:pt x="10" y="227"/>
                  </a:moveTo>
                  <a:lnTo>
                    <a:pt x="69" y="200"/>
                  </a:lnTo>
                  <a:lnTo>
                    <a:pt x="59" y="160"/>
                  </a:lnTo>
                  <a:lnTo>
                    <a:pt x="61" y="35"/>
                  </a:lnTo>
                  <a:lnTo>
                    <a:pt x="48" y="0"/>
                  </a:lnTo>
                  <a:lnTo>
                    <a:pt x="0" y="0"/>
                  </a:lnTo>
                  <a:lnTo>
                    <a:pt x="0" y="172"/>
                  </a:lnTo>
                  <a:lnTo>
                    <a:pt x="10" y="227"/>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9" name="Freeform 187"/>
            <p:cNvSpPr>
              <a:spLocks/>
            </p:cNvSpPr>
            <p:nvPr userDrawn="1"/>
          </p:nvSpPr>
          <p:spPr bwMode="gray">
            <a:xfrm>
              <a:off x="8074943" y="3908516"/>
              <a:ext cx="223085" cy="266461"/>
            </a:xfrm>
            <a:custGeom>
              <a:avLst/>
              <a:gdLst>
                <a:gd name="T0" fmla="*/ 19 w 19"/>
                <a:gd name="T1" fmla="*/ 15 h 23"/>
                <a:gd name="T2" fmla="*/ 19 w 19"/>
                <a:gd name="T3" fmla="*/ 0 h 23"/>
                <a:gd name="T4" fmla="*/ 0 w 19"/>
                <a:gd name="T5" fmla="*/ 0 h 23"/>
                <a:gd name="T6" fmla="*/ 0 w 19"/>
                <a:gd name="T7" fmla="*/ 15 h 23"/>
                <a:gd name="T8" fmla="*/ 9 w 19"/>
                <a:gd name="T9" fmla="*/ 23 h 23"/>
                <a:gd name="T10" fmla="*/ 19 w 19"/>
                <a:gd name="T11" fmla="*/ 15 h 23"/>
              </a:gdLst>
              <a:ahLst/>
              <a:cxnLst>
                <a:cxn ang="0">
                  <a:pos x="T0" y="T1"/>
                </a:cxn>
                <a:cxn ang="0">
                  <a:pos x="T2" y="T3"/>
                </a:cxn>
                <a:cxn ang="0">
                  <a:pos x="T4" y="T5"/>
                </a:cxn>
                <a:cxn ang="0">
                  <a:pos x="T6" y="T7"/>
                </a:cxn>
                <a:cxn ang="0">
                  <a:pos x="T8" y="T9"/>
                </a:cxn>
                <a:cxn ang="0">
                  <a:pos x="T10" y="T11"/>
                </a:cxn>
              </a:cxnLst>
              <a:rect l="0" t="0" r="r" b="b"/>
              <a:pathLst>
                <a:path w="19" h="23">
                  <a:moveTo>
                    <a:pt x="19" y="15"/>
                  </a:moveTo>
                  <a:cubicBezTo>
                    <a:pt x="19" y="0"/>
                    <a:pt x="19" y="0"/>
                    <a:pt x="19" y="0"/>
                  </a:cubicBezTo>
                  <a:cubicBezTo>
                    <a:pt x="0" y="0"/>
                    <a:pt x="0" y="0"/>
                    <a:pt x="0" y="0"/>
                  </a:cubicBezTo>
                  <a:cubicBezTo>
                    <a:pt x="0" y="15"/>
                    <a:pt x="0" y="15"/>
                    <a:pt x="0" y="15"/>
                  </a:cubicBezTo>
                  <a:cubicBezTo>
                    <a:pt x="0" y="19"/>
                    <a:pt x="3" y="23"/>
                    <a:pt x="9" y="23"/>
                  </a:cubicBezTo>
                  <a:cubicBezTo>
                    <a:pt x="16" y="23"/>
                    <a:pt x="19" y="19"/>
                    <a:pt x="19" y="1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88"/>
            <p:cNvSpPr>
              <a:spLocks/>
            </p:cNvSpPr>
            <p:nvPr userDrawn="1"/>
          </p:nvSpPr>
          <p:spPr bwMode="gray">
            <a:xfrm>
              <a:off x="8050155" y="3871335"/>
              <a:ext cx="247872" cy="198298"/>
            </a:xfrm>
            <a:custGeom>
              <a:avLst/>
              <a:gdLst>
                <a:gd name="T0" fmla="*/ 1 w 21"/>
                <a:gd name="T1" fmla="*/ 4 h 17"/>
                <a:gd name="T2" fmla="*/ 21 w 21"/>
                <a:gd name="T3" fmla="*/ 17 h 17"/>
                <a:gd name="T4" fmla="*/ 21 w 21"/>
                <a:gd name="T5" fmla="*/ 2 h 17"/>
                <a:gd name="T6" fmla="*/ 0 w 21"/>
                <a:gd name="T7" fmla="*/ 0 h 17"/>
                <a:gd name="T8" fmla="*/ 1 w 21"/>
                <a:gd name="T9" fmla="*/ 4 h 17"/>
              </a:gdLst>
              <a:ahLst/>
              <a:cxnLst>
                <a:cxn ang="0">
                  <a:pos x="T0" y="T1"/>
                </a:cxn>
                <a:cxn ang="0">
                  <a:pos x="T2" y="T3"/>
                </a:cxn>
                <a:cxn ang="0">
                  <a:pos x="T4" y="T5"/>
                </a:cxn>
                <a:cxn ang="0">
                  <a:pos x="T6" y="T7"/>
                </a:cxn>
                <a:cxn ang="0">
                  <a:pos x="T8" y="T9"/>
                </a:cxn>
              </a:cxnLst>
              <a:rect l="0" t="0" r="r" b="b"/>
              <a:pathLst>
                <a:path w="21" h="17">
                  <a:moveTo>
                    <a:pt x="1" y="4"/>
                  </a:moveTo>
                  <a:cubicBezTo>
                    <a:pt x="6" y="10"/>
                    <a:pt x="12" y="14"/>
                    <a:pt x="21" y="17"/>
                  </a:cubicBezTo>
                  <a:cubicBezTo>
                    <a:pt x="21" y="2"/>
                    <a:pt x="21" y="2"/>
                    <a:pt x="21" y="2"/>
                  </a:cubicBezTo>
                  <a:cubicBezTo>
                    <a:pt x="0" y="0"/>
                    <a:pt x="0" y="0"/>
                    <a:pt x="0" y="0"/>
                  </a:cubicBezTo>
                  <a:lnTo>
                    <a:pt x="1" y="4"/>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89"/>
            <p:cNvSpPr>
              <a:spLocks/>
            </p:cNvSpPr>
            <p:nvPr userDrawn="1"/>
          </p:nvSpPr>
          <p:spPr bwMode="gray">
            <a:xfrm>
              <a:off x="7870446" y="3542902"/>
              <a:ext cx="532925" cy="563907"/>
            </a:xfrm>
            <a:custGeom>
              <a:avLst/>
              <a:gdLst>
                <a:gd name="T0" fmla="*/ 44 w 45"/>
                <a:gd name="T1" fmla="*/ 28 h 48"/>
                <a:gd name="T2" fmla="*/ 39 w 45"/>
                <a:gd name="T3" fmla="*/ 19 h 48"/>
                <a:gd name="T4" fmla="*/ 39 w 45"/>
                <a:gd name="T5" fmla="*/ 18 h 48"/>
                <a:gd name="T6" fmla="*/ 41 w 45"/>
                <a:gd name="T7" fmla="*/ 17 h 48"/>
                <a:gd name="T8" fmla="*/ 42 w 45"/>
                <a:gd name="T9" fmla="*/ 15 h 48"/>
                <a:gd name="T10" fmla="*/ 37 w 45"/>
                <a:gd name="T11" fmla="*/ 10 h 48"/>
                <a:gd name="T12" fmla="*/ 35 w 45"/>
                <a:gd name="T13" fmla="*/ 8 h 48"/>
                <a:gd name="T14" fmla="*/ 31 w 45"/>
                <a:gd name="T15" fmla="*/ 0 h 48"/>
                <a:gd name="T16" fmla="*/ 3 w 45"/>
                <a:gd name="T17" fmla="*/ 8 h 48"/>
                <a:gd name="T18" fmla="*/ 4 w 45"/>
                <a:gd name="T19" fmla="*/ 12 h 48"/>
                <a:gd name="T20" fmla="*/ 0 w 45"/>
                <a:gd name="T21" fmla="*/ 13 h 48"/>
                <a:gd name="T22" fmla="*/ 43 w 45"/>
                <a:gd name="T23" fmla="*/ 31 h 48"/>
                <a:gd name="T24" fmla="*/ 44 w 45"/>
                <a:gd name="T25"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8">
                  <a:moveTo>
                    <a:pt x="44" y="28"/>
                  </a:moveTo>
                  <a:cubicBezTo>
                    <a:pt x="41" y="26"/>
                    <a:pt x="39" y="19"/>
                    <a:pt x="39" y="19"/>
                  </a:cubicBezTo>
                  <a:cubicBezTo>
                    <a:pt x="39" y="19"/>
                    <a:pt x="39" y="18"/>
                    <a:pt x="39" y="18"/>
                  </a:cubicBezTo>
                  <a:cubicBezTo>
                    <a:pt x="41" y="17"/>
                    <a:pt x="41" y="17"/>
                    <a:pt x="41" y="17"/>
                  </a:cubicBezTo>
                  <a:cubicBezTo>
                    <a:pt x="42" y="17"/>
                    <a:pt x="42" y="16"/>
                    <a:pt x="42" y="15"/>
                  </a:cubicBezTo>
                  <a:cubicBezTo>
                    <a:pt x="37" y="10"/>
                    <a:pt x="37" y="10"/>
                    <a:pt x="37" y="10"/>
                  </a:cubicBezTo>
                  <a:cubicBezTo>
                    <a:pt x="36" y="9"/>
                    <a:pt x="36" y="9"/>
                    <a:pt x="35" y="8"/>
                  </a:cubicBezTo>
                  <a:cubicBezTo>
                    <a:pt x="31" y="0"/>
                    <a:pt x="31" y="0"/>
                    <a:pt x="31" y="0"/>
                  </a:cubicBezTo>
                  <a:cubicBezTo>
                    <a:pt x="3" y="8"/>
                    <a:pt x="3" y="8"/>
                    <a:pt x="3" y="8"/>
                  </a:cubicBezTo>
                  <a:cubicBezTo>
                    <a:pt x="4" y="12"/>
                    <a:pt x="4" y="12"/>
                    <a:pt x="4" y="12"/>
                  </a:cubicBezTo>
                  <a:cubicBezTo>
                    <a:pt x="0" y="13"/>
                    <a:pt x="0" y="13"/>
                    <a:pt x="0" y="13"/>
                  </a:cubicBezTo>
                  <a:cubicBezTo>
                    <a:pt x="0" y="13"/>
                    <a:pt x="4" y="48"/>
                    <a:pt x="43" y="31"/>
                  </a:cubicBezTo>
                  <a:cubicBezTo>
                    <a:pt x="44" y="31"/>
                    <a:pt x="45" y="29"/>
                    <a:pt x="44" y="28"/>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90"/>
            <p:cNvSpPr>
              <a:spLocks/>
            </p:cNvSpPr>
            <p:nvPr userDrawn="1"/>
          </p:nvSpPr>
          <p:spPr bwMode="gray">
            <a:xfrm>
              <a:off x="7851858" y="3412771"/>
              <a:ext cx="421383" cy="539120"/>
            </a:xfrm>
            <a:custGeom>
              <a:avLst/>
              <a:gdLst>
                <a:gd name="T0" fmla="*/ 5 w 36"/>
                <a:gd name="T1" fmla="*/ 12 h 46"/>
                <a:gd name="T2" fmla="*/ 24 w 36"/>
                <a:gd name="T3" fmla="*/ 1 h 46"/>
                <a:gd name="T4" fmla="*/ 35 w 36"/>
                <a:gd name="T5" fmla="*/ 5 h 46"/>
                <a:gd name="T6" fmla="*/ 27 w 36"/>
                <a:gd name="T7" fmla="*/ 14 h 46"/>
                <a:gd name="T8" fmla="*/ 23 w 36"/>
                <a:gd name="T9" fmla="*/ 15 h 46"/>
                <a:gd name="T10" fmla="*/ 21 w 36"/>
                <a:gd name="T11" fmla="*/ 18 h 46"/>
                <a:gd name="T12" fmla="*/ 26 w 36"/>
                <a:gd name="T13" fmla="*/ 27 h 46"/>
                <a:gd name="T14" fmla="*/ 24 w 36"/>
                <a:gd name="T15" fmla="*/ 29 h 46"/>
                <a:gd name="T16" fmla="*/ 23 w 36"/>
                <a:gd name="T17" fmla="*/ 28 h 46"/>
                <a:gd name="T18" fmla="*/ 16 w 36"/>
                <a:gd name="T19" fmla="*/ 26 h 46"/>
                <a:gd name="T20" fmla="*/ 17 w 36"/>
                <a:gd name="T21" fmla="*/ 33 h 46"/>
                <a:gd name="T22" fmla="*/ 21 w 36"/>
                <a:gd name="T23" fmla="*/ 36 h 46"/>
                <a:gd name="T24" fmla="*/ 18 w 36"/>
                <a:gd name="T25" fmla="*/ 46 h 46"/>
                <a:gd name="T26" fmla="*/ 3 w 36"/>
                <a:gd name="T27" fmla="*/ 35 h 46"/>
                <a:gd name="T28" fmla="*/ 3 w 36"/>
                <a:gd name="T29" fmla="*/ 15 h 46"/>
                <a:gd name="T30" fmla="*/ 5 w 36"/>
                <a:gd name="T31"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6">
                  <a:moveTo>
                    <a:pt x="5" y="12"/>
                  </a:moveTo>
                  <a:cubicBezTo>
                    <a:pt x="9" y="8"/>
                    <a:pt x="16" y="3"/>
                    <a:pt x="24" y="1"/>
                  </a:cubicBezTo>
                  <a:cubicBezTo>
                    <a:pt x="29" y="0"/>
                    <a:pt x="33" y="1"/>
                    <a:pt x="35" y="5"/>
                  </a:cubicBezTo>
                  <a:cubicBezTo>
                    <a:pt x="36" y="11"/>
                    <a:pt x="30" y="13"/>
                    <a:pt x="27" y="14"/>
                  </a:cubicBezTo>
                  <a:cubicBezTo>
                    <a:pt x="23" y="15"/>
                    <a:pt x="23" y="15"/>
                    <a:pt x="23" y="15"/>
                  </a:cubicBezTo>
                  <a:cubicBezTo>
                    <a:pt x="21" y="15"/>
                    <a:pt x="21" y="17"/>
                    <a:pt x="21" y="18"/>
                  </a:cubicBezTo>
                  <a:cubicBezTo>
                    <a:pt x="26" y="27"/>
                    <a:pt x="26" y="27"/>
                    <a:pt x="26" y="27"/>
                  </a:cubicBezTo>
                  <a:cubicBezTo>
                    <a:pt x="24" y="29"/>
                    <a:pt x="24" y="29"/>
                    <a:pt x="24" y="29"/>
                  </a:cubicBezTo>
                  <a:cubicBezTo>
                    <a:pt x="24" y="29"/>
                    <a:pt x="23" y="29"/>
                    <a:pt x="23" y="28"/>
                  </a:cubicBezTo>
                  <a:cubicBezTo>
                    <a:pt x="22" y="27"/>
                    <a:pt x="19" y="24"/>
                    <a:pt x="16" y="26"/>
                  </a:cubicBezTo>
                  <a:cubicBezTo>
                    <a:pt x="13" y="28"/>
                    <a:pt x="15" y="31"/>
                    <a:pt x="17" y="33"/>
                  </a:cubicBezTo>
                  <a:cubicBezTo>
                    <a:pt x="18" y="34"/>
                    <a:pt x="20" y="34"/>
                    <a:pt x="21" y="36"/>
                  </a:cubicBezTo>
                  <a:cubicBezTo>
                    <a:pt x="22" y="37"/>
                    <a:pt x="24" y="43"/>
                    <a:pt x="18" y="46"/>
                  </a:cubicBezTo>
                  <a:cubicBezTo>
                    <a:pt x="11" y="44"/>
                    <a:pt x="6" y="39"/>
                    <a:pt x="3" y="35"/>
                  </a:cubicBezTo>
                  <a:cubicBezTo>
                    <a:pt x="0" y="29"/>
                    <a:pt x="0" y="22"/>
                    <a:pt x="3" y="15"/>
                  </a:cubicBezTo>
                  <a:cubicBezTo>
                    <a:pt x="3" y="14"/>
                    <a:pt x="4" y="13"/>
                    <a:pt x="5" y="12"/>
                  </a:cubicBezTo>
                  <a:close/>
                </a:path>
              </a:pathLst>
            </a:custGeom>
            <a:solidFill>
              <a:srgbClr val="141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91"/>
            <p:cNvSpPr>
              <a:spLocks/>
            </p:cNvSpPr>
            <p:nvPr userDrawn="1"/>
          </p:nvSpPr>
          <p:spPr bwMode="gray">
            <a:xfrm>
              <a:off x="8205074" y="3660643"/>
              <a:ext cx="49574" cy="30982"/>
            </a:xfrm>
            <a:custGeom>
              <a:avLst/>
              <a:gdLst>
                <a:gd name="T0" fmla="*/ 3 w 4"/>
                <a:gd name="T1" fmla="*/ 1 h 3"/>
                <a:gd name="T2" fmla="*/ 2 w 4"/>
                <a:gd name="T3" fmla="*/ 3 h 3"/>
                <a:gd name="T4" fmla="*/ 0 w 4"/>
                <a:gd name="T5" fmla="*/ 2 h 3"/>
                <a:gd name="T6" fmla="*/ 1 w 4"/>
                <a:gd name="T7" fmla="*/ 0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4" y="2"/>
                    <a:pt x="3" y="3"/>
                    <a:pt x="2" y="3"/>
                  </a:cubicBezTo>
                  <a:cubicBezTo>
                    <a:pt x="1" y="3"/>
                    <a:pt x="1" y="3"/>
                    <a:pt x="0" y="2"/>
                  </a:cubicBezTo>
                  <a:cubicBezTo>
                    <a:pt x="0" y="1"/>
                    <a:pt x="1" y="1"/>
                    <a:pt x="1" y="0"/>
                  </a:cubicBezTo>
                  <a:cubicBezTo>
                    <a:pt x="2" y="0"/>
                    <a:pt x="3"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92"/>
            <p:cNvSpPr>
              <a:spLocks/>
            </p:cNvSpPr>
            <p:nvPr userDrawn="1"/>
          </p:nvSpPr>
          <p:spPr bwMode="gray">
            <a:xfrm>
              <a:off x="8192680" y="4069633"/>
              <a:ext cx="167312" cy="817978"/>
            </a:xfrm>
            <a:custGeom>
              <a:avLst/>
              <a:gdLst>
                <a:gd name="T0" fmla="*/ 0 w 27"/>
                <a:gd name="T1" fmla="*/ 14 h 132"/>
                <a:gd name="T2" fmla="*/ 0 w 27"/>
                <a:gd name="T3" fmla="*/ 132 h 132"/>
                <a:gd name="T4" fmla="*/ 15 w 27"/>
                <a:gd name="T5" fmla="*/ 57 h 132"/>
                <a:gd name="T6" fmla="*/ 27 w 27"/>
                <a:gd name="T7" fmla="*/ 4 h 132"/>
                <a:gd name="T8" fmla="*/ 25 w 27"/>
                <a:gd name="T9" fmla="*/ 0 h 132"/>
                <a:gd name="T10" fmla="*/ 0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0" y="14"/>
                  </a:moveTo>
                  <a:lnTo>
                    <a:pt x="0" y="132"/>
                  </a:lnTo>
                  <a:lnTo>
                    <a:pt x="15" y="57"/>
                  </a:lnTo>
                  <a:lnTo>
                    <a:pt x="27" y="4"/>
                  </a:lnTo>
                  <a:lnTo>
                    <a:pt x="25" y="0"/>
                  </a:lnTo>
                  <a:lnTo>
                    <a:pt x="0"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93"/>
            <p:cNvSpPr>
              <a:spLocks/>
            </p:cNvSpPr>
            <p:nvPr userDrawn="1"/>
          </p:nvSpPr>
          <p:spPr bwMode="gray">
            <a:xfrm>
              <a:off x="8025368" y="4069633"/>
              <a:ext cx="167312" cy="817978"/>
            </a:xfrm>
            <a:custGeom>
              <a:avLst/>
              <a:gdLst>
                <a:gd name="T0" fmla="*/ 27 w 27"/>
                <a:gd name="T1" fmla="*/ 14 h 132"/>
                <a:gd name="T2" fmla="*/ 27 w 27"/>
                <a:gd name="T3" fmla="*/ 132 h 132"/>
                <a:gd name="T4" fmla="*/ 12 w 27"/>
                <a:gd name="T5" fmla="*/ 61 h 132"/>
                <a:gd name="T6" fmla="*/ 0 w 27"/>
                <a:gd name="T7" fmla="*/ 4 h 132"/>
                <a:gd name="T8" fmla="*/ 2 w 27"/>
                <a:gd name="T9" fmla="*/ 0 h 132"/>
                <a:gd name="T10" fmla="*/ 27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27" y="14"/>
                  </a:moveTo>
                  <a:lnTo>
                    <a:pt x="27" y="132"/>
                  </a:lnTo>
                  <a:lnTo>
                    <a:pt x="12" y="61"/>
                  </a:lnTo>
                  <a:lnTo>
                    <a:pt x="0" y="4"/>
                  </a:lnTo>
                  <a:lnTo>
                    <a:pt x="2" y="0"/>
                  </a:lnTo>
                  <a:lnTo>
                    <a:pt x="2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94"/>
            <p:cNvSpPr>
              <a:spLocks/>
            </p:cNvSpPr>
            <p:nvPr userDrawn="1"/>
          </p:nvSpPr>
          <p:spPr bwMode="gray">
            <a:xfrm>
              <a:off x="8037762" y="4026253"/>
              <a:ext cx="154918" cy="198298"/>
            </a:xfrm>
            <a:custGeom>
              <a:avLst/>
              <a:gdLst>
                <a:gd name="T0" fmla="*/ 25 w 25"/>
                <a:gd name="T1" fmla="*/ 21 h 32"/>
                <a:gd name="T2" fmla="*/ 6 w 25"/>
                <a:gd name="T3" fmla="*/ 0 h 32"/>
                <a:gd name="T4" fmla="*/ 0 w 25"/>
                <a:gd name="T5" fmla="*/ 7 h 32"/>
                <a:gd name="T6" fmla="*/ 6 w 25"/>
                <a:gd name="T7" fmla="*/ 32 h 32"/>
                <a:gd name="T8" fmla="*/ 19 w 25"/>
                <a:gd name="T9" fmla="*/ 19 h 32"/>
                <a:gd name="T10" fmla="*/ 25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25" y="21"/>
                  </a:moveTo>
                  <a:lnTo>
                    <a:pt x="6" y="0"/>
                  </a:lnTo>
                  <a:lnTo>
                    <a:pt x="0" y="7"/>
                  </a:lnTo>
                  <a:lnTo>
                    <a:pt x="6" y="32"/>
                  </a:lnTo>
                  <a:lnTo>
                    <a:pt x="19" y="19"/>
                  </a:lnTo>
                  <a:lnTo>
                    <a:pt x="25"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5"/>
            <p:cNvSpPr>
              <a:spLocks/>
            </p:cNvSpPr>
            <p:nvPr userDrawn="1"/>
          </p:nvSpPr>
          <p:spPr bwMode="gray">
            <a:xfrm>
              <a:off x="8192680" y="4026253"/>
              <a:ext cx="154918" cy="198298"/>
            </a:xfrm>
            <a:custGeom>
              <a:avLst/>
              <a:gdLst>
                <a:gd name="T0" fmla="*/ 0 w 25"/>
                <a:gd name="T1" fmla="*/ 21 h 32"/>
                <a:gd name="T2" fmla="*/ 19 w 25"/>
                <a:gd name="T3" fmla="*/ 0 h 32"/>
                <a:gd name="T4" fmla="*/ 25 w 25"/>
                <a:gd name="T5" fmla="*/ 7 h 32"/>
                <a:gd name="T6" fmla="*/ 17 w 25"/>
                <a:gd name="T7" fmla="*/ 32 h 32"/>
                <a:gd name="T8" fmla="*/ 6 w 25"/>
                <a:gd name="T9" fmla="*/ 19 h 32"/>
                <a:gd name="T10" fmla="*/ 0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0" y="21"/>
                  </a:moveTo>
                  <a:lnTo>
                    <a:pt x="19" y="0"/>
                  </a:lnTo>
                  <a:lnTo>
                    <a:pt x="25" y="7"/>
                  </a:lnTo>
                  <a:lnTo>
                    <a:pt x="17" y="32"/>
                  </a:lnTo>
                  <a:lnTo>
                    <a:pt x="6" y="19"/>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96"/>
            <p:cNvSpPr>
              <a:spLocks/>
            </p:cNvSpPr>
            <p:nvPr userDrawn="1"/>
          </p:nvSpPr>
          <p:spPr bwMode="gray">
            <a:xfrm>
              <a:off x="8143105" y="4143994"/>
              <a:ext cx="86755" cy="68163"/>
            </a:xfrm>
            <a:custGeom>
              <a:avLst/>
              <a:gdLst>
                <a:gd name="T0" fmla="*/ 2 w 14"/>
                <a:gd name="T1" fmla="*/ 0 h 11"/>
                <a:gd name="T2" fmla="*/ 0 w 14"/>
                <a:gd name="T3" fmla="*/ 2 h 11"/>
                <a:gd name="T4" fmla="*/ 4 w 14"/>
                <a:gd name="T5" fmla="*/ 11 h 11"/>
                <a:gd name="T6" fmla="*/ 10 w 14"/>
                <a:gd name="T7" fmla="*/ 11 h 11"/>
                <a:gd name="T8" fmla="*/ 14 w 14"/>
                <a:gd name="T9" fmla="*/ 2 h 11"/>
                <a:gd name="T10" fmla="*/ 12 w 14"/>
                <a:gd name="T11" fmla="*/ 0 h 11"/>
                <a:gd name="T12" fmla="*/ 2 w 1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2" y="0"/>
                  </a:moveTo>
                  <a:lnTo>
                    <a:pt x="0" y="2"/>
                  </a:lnTo>
                  <a:lnTo>
                    <a:pt x="4" y="11"/>
                  </a:lnTo>
                  <a:lnTo>
                    <a:pt x="10" y="11"/>
                  </a:lnTo>
                  <a:lnTo>
                    <a:pt x="14" y="2"/>
                  </a:lnTo>
                  <a:lnTo>
                    <a:pt x="12" y="0"/>
                  </a:lnTo>
                  <a:lnTo>
                    <a:pt x="2"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9" name="Freeform 197"/>
            <p:cNvSpPr>
              <a:spLocks/>
            </p:cNvSpPr>
            <p:nvPr userDrawn="1"/>
          </p:nvSpPr>
          <p:spPr bwMode="gray">
            <a:xfrm>
              <a:off x="8143105" y="4212157"/>
              <a:ext cx="74362" cy="675450"/>
            </a:xfrm>
            <a:custGeom>
              <a:avLst/>
              <a:gdLst>
                <a:gd name="T0" fmla="*/ 4 w 12"/>
                <a:gd name="T1" fmla="*/ 0 h 109"/>
                <a:gd name="T2" fmla="*/ 0 w 12"/>
                <a:gd name="T3" fmla="*/ 92 h 109"/>
                <a:gd name="T4" fmla="*/ 8 w 12"/>
                <a:gd name="T5" fmla="*/ 109 h 109"/>
                <a:gd name="T6" fmla="*/ 12 w 12"/>
                <a:gd name="T7" fmla="*/ 99 h 109"/>
                <a:gd name="T8" fmla="*/ 10 w 12"/>
                <a:gd name="T9" fmla="*/ 0 h 109"/>
                <a:gd name="T10" fmla="*/ 4 w 12"/>
                <a:gd name="T11" fmla="*/ 0 h 109"/>
              </a:gdLst>
              <a:ahLst/>
              <a:cxnLst>
                <a:cxn ang="0">
                  <a:pos x="T0" y="T1"/>
                </a:cxn>
                <a:cxn ang="0">
                  <a:pos x="T2" y="T3"/>
                </a:cxn>
                <a:cxn ang="0">
                  <a:pos x="T4" y="T5"/>
                </a:cxn>
                <a:cxn ang="0">
                  <a:pos x="T6" y="T7"/>
                </a:cxn>
                <a:cxn ang="0">
                  <a:pos x="T8" y="T9"/>
                </a:cxn>
                <a:cxn ang="0">
                  <a:pos x="T10" y="T11"/>
                </a:cxn>
              </a:cxnLst>
              <a:rect l="0" t="0" r="r" b="b"/>
              <a:pathLst>
                <a:path w="12" h="109">
                  <a:moveTo>
                    <a:pt x="4" y="0"/>
                  </a:moveTo>
                  <a:lnTo>
                    <a:pt x="0" y="92"/>
                  </a:lnTo>
                  <a:lnTo>
                    <a:pt x="8" y="109"/>
                  </a:lnTo>
                  <a:lnTo>
                    <a:pt x="12" y="99"/>
                  </a:lnTo>
                  <a:lnTo>
                    <a:pt x="10" y="0"/>
                  </a:lnTo>
                  <a:lnTo>
                    <a:pt x="4"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98"/>
            <p:cNvSpPr>
              <a:spLocks/>
            </p:cNvSpPr>
            <p:nvPr userDrawn="1"/>
          </p:nvSpPr>
          <p:spPr bwMode="gray">
            <a:xfrm>
              <a:off x="8620262" y="4968167"/>
              <a:ext cx="309840" cy="551514"/>
            </a:xfrm>
            <a:custGeom>
              <a:avLst/>
              <a:gdLst>
                <a:gd name="T0" fmla="*/ 26 w 26"/>
                <a:gd name="T1" fmla="*/ 23 h 47"/>
                <a:gd name="T2" fmla="*/ 24 w 26"/>
                <a:gd name="T3" fmla="*/ 32 h 47"/>
                <a:gd name="T4" fmla="*/ 15 w 26"/>
                <a:gd name="T5" fmla="*/ 43 h 47"/>
                <a:gd name="T6" fmla="*/ 10 w 26"/>
                <a:gd name="T7" fmla="*/ 43 h 47"/>
                <a:gd name="T8" fmla="*/ 5 w 26"/>
                <a:gd name="T9" fmla="*/ 44 h 47"/>
                <a:gd name="T10" fmla="*/ 0 w 26"/>
                <a:gd name="T11" fmla="*/ 45 h 47"/>
                <a:gd name="T12" fmla="*/ 3 w 26"/>
                <a:gd name="T13" fmla="*/ 41 h 47"/>
                <a:gd name="T14" fmla="*/ 3 w 26"/>
                <a:gd name="T15" fmla="*/ 37 h 47"/>
                <a:gd name="T16" fmla="*/ 6 w 26"/>
                <a:gd name="T17" fmla="*/ 33 h 47"/>
                <a:gd name="T18" fmla="*/ 0 w 26"/>
                <a:gd name="T19" fmla="*/ 31 h 47"/>
                <a:gd name="T20" fmla="*/ 11 w 26"/>
                <a:gd name="T21" fmla="*/ 23 h 47"/>
                <a:gd name="T22" fmla="*/ 13 w 26"/>
                <a:gd name="T23" fmla="*/ 22 h 47"/>
                <a:gd name="T24" fmla="*/ 12 w 26"/>
                <a:gd name="T25" fmla="*/ 0 h 47"/>
                <a:gd name="T26" fmla="*/ 25 w 26"/>
                <a:gd name="T27" fmla="*/ 4 h 47"/>
                <a:gd name="T28" fmla="*/ 26 w 26"/>
                <a:gd name="T2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47">
                  <a:moveTo>
                    <a:pt x="26" y="23"/>
                  </a:moveTo>
                  <a:cubicBezTo>
                    <a:pt x="26" y="26"/>
                    <a:pt x="25" y="29"/>
                    <a:pt x="24" y="32"/>
                  </a:cubicBezTo>
                  <a:cubicBezTo>
                    <a:pt x="22" y="36"/>
                    <a:pt x="20" y="39"/>
                    <a:pt x="15" y="43"/>
                  </a:cubicBezTo>
                  <a:cubicBezTo>
                    <a:pt x="12" y="46"/>
                    <a:pt x="10" y="46"/>
                    <a:pt x="10" y="43"/>
                  </a:cubicBezTo>
                  <a:cubicBezTo>
                    <a:pt x="8" y="47"/>
                    <a:pt x="3" y="47"/>
                    <a:pt x="5" y="44"/>
                  </a:cubicBezTo>
                  <a:cubicBezTo>
                    <a:pt x="4" y="45"/>
                    <a:pt x="2" y="46"/>
                    <a:pt x="0" y="45"/>
                  </a:cubicBezTo>
                  <a:cubicBezTo>
                    <a:pt x="0" y="44"/>
                    <a:pt x="2" y="42"/>
                    <a:pt x="3" y="41"/>
                  </a:cubicBezTo>
                  <a:cubicBezTo>
                    <a:pt x="1" y="41"/>
                    <a:pt x="0" y="39"/>
                    <a:pt x="3" y="37"/>
                  </a:cubicBezTo>
                  <a:cubicBezTo>
                    <a:pt x="5" y="35"/>
                    <a:pt x="6" y="33"/>
                    <a:pt x="6" y="33"/>
                  </a:cubicBezTo>
                  <a:cubicBezTo>
                    <a:pt x="2" y="34"/>
                    <a:pt x="1" y="33"/>
                    <a:pt x="0" y="31"/>
                  </a:cubicBezTo>
                  <a:cubicBezTo>
                    <a:pt x="4" y="30"/>
                    <a:pt x="7" y="26"/>
                    <a:pt x="11" y="23"/>
                  </a:cubicBezTo>
                  <a:cubicBezTo>
                    <a:pt x="12" y="23"/>
                    <a:pt x="13" y="23"/>
                    <a:pt x="13" y="22"/>
                  </a:cubicBezTo>
                  <a:cubicBezTo>
                    <a:pt x="12" y="0"/>
                    <a:pt x="12" y="0"/>
                    <a:pt x="12" y="0"/>
                  </a:cubicBezTo>
                  <a:cubicBezTo>
                    <a:pt x="25" y="4"/>
                    <a:pt x="25" y="4"/>
                    <a:pt x="25" y="4"/>
                  </a:cubicBezTo>
                  <a:lnTo>
                    <a:pt x="26" y="23"/>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99"/>
            <p:cNvSpPr>
              <a:spLocks/>
            </p:cNvSpPr>
            <p:nvPr userDrawn="1"/>
          </p:nvSpPr>
          <p:spPr bwMode="gray">
            <a:xfrm>
              <a:off x="8688424" y="4521997"/>
              <a:ext cx="247872" cy="247872"/>
            </a:xfrm>
            <a:custGeom>
              <a:avLst/>
              <a:gdLst>
                <a:gd name="T0" fmla="*/ 21 w 21"/>
                <a:gd name="T1" fmla="*/ 10 h 21"/>
                <a:gd name="T2" fmla="*/ 10 w 21"/>
                <a:gd name="T3" fmla="*/ 0 h 21"/>
                <a:gd name="T4" fmla="*/ 0 w 21"/>
                <a:gd name="T5" fmla="*/ 11 h 21"/>
                <a:gd name="T6" fmla="*/ 11 w 21"/>
                <a:gd name="T7" fmla="*/ 21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5"/>
                    <a:pt x="16" y="0"/>
                    <a:pt x="10" y="0"/>
                  </a:cubicBezTo>
                  <a:cubicBezTo>
                    <a:pt x="5" y="1"/>
                    <a:pt x="0" y="5"/>
                    <a:pt x="0" y="11"/>
                  </a:cubicBezTo>
                  <a:cubicBezTo>
                    <a:pt x="1" y="17"/>
                    <a:pt x="5" y="21"/>
                    <a:pt x="11" y="21"/>
                  </a:cubicBezTo>
                  <a:cubicBezTo>
                    <a:pt x="17" y="21"/>
                    <a:pt x="21" y="16"/>
                    <a:pt x="21" y="1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00"/>
            <p:cNvSpPr>
              <a:spLocks/>
            </p:cNvSpPr>
            <p:nvPr userDrawn="1"/>
          </p:nvSpPr>
          <p:spPr bwMode="gray">
            <a:xfrm>
              <a:off x="8688424" y="4521997"/>
              <a:ext cx="247872" cy="247872"/>
            </a:xfrm>
            <a:custGeom>
              <a:avLst/>
              <a:gdLst>
                <a:gd name="T0" fmla="*/ 0 w 21"/>
                <a:gd name="T1" fmla="*/ 11 h 21"/>
                <a:gd name="T2" fmla="*/ 11 w 21"/>
                <a:gd name="T3" fmla="*/ 21 h 21"/>
                <a:gd name="T4" fmla="*/ 21 w 21"/>
                <a:gd name="T5" fmla="*/ 10 h 21"/>
                <a:gd name="T6" fmla="*/ 10 w 21"/>
                <a:gd name="T7" fmla="*/ 0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1" y="17"/>
                    <a:pt x="5" y="21"/>
                    <a:pt x="11" y="21"/>
                  </a:cubicBezTo>
                  <a:cubicBezTo>
                    <a:pt x="17" y="21"/>
                    <a:pt x="21" y="16"/>
                    <a:pt x="21" y="10"/>
                  </a:cubicBezTo>
                  <a:cubicBezTo>
                    <a:pt x="21" y="5"/>
                    <a:pt x="16" y="0"/>
                    <a:pt x="10" y="0"/>
                  </a:cubicBezTo>
                  <a:cubicBezTo>
                    <a:pt x="5" y="1"/>
                    <a:pt x="0" y="5"/>
                    <a:pt x="0" y="11"/>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3" name="Freeform 201"/>
            <p:cNvSpPr>
              <a:spLocks/>
            </p:cNvSpPr>
            <p:nvPr userDrawn="1"/>
          </p:nvSpPr>
          <p:spPr bwMode="gray">
            <a:xfrm>
              <a:off x="8688424" y="4639739"/>
              <a:ext cx="247872" cy="470957"/>
            </a:xfrm>
            <a:custGeom>
              <a:avLst/>
              <a:gdLst>
                <a:gd name="T0" fmla="*/ 40 w 40"/>
                <a:gd name="T1" fmla="*/ 74 h 76"/>
                <a:gd name="T2" fmla="*/ 6 w 40"/>
                <a:gd name="T3" fmla="*/ 76 h 76"/>
                <a:gd name="T4" fmla="*/ 0 w 40"/>
                <a:gd name="T5" fmla="*/ 2 h 76"/>
                <a:gd name="T6" fmla="*/ 40 w 40"/>
                <a:gd name="T7" fmla="*/ 0 h 76"/>
                <a:gd name="T8" fmla="*/ 40 w 40"/>
                <a:gd name="T9" fmla="*/ 74 h 76"/>
              </a:gdLst>
              <a:ahLst/>
              <a:cxnLst>
                <a:cxn ang="0">
                  <a:pos x="T0" y="T1"/>
                </a:cxn>
                <a:cxn ang="0">
                  <a:pos x="T2" y="T3"/>
                </a:cxn>
                <a:cxn ang="0">
                  <a:pos x="T4" y="T5"/>
                </a:cxn>
                <a:cxn ang="0">
                  <a:pos x="T6" y="T7"/>
                </a:cxn>
                <a:cxn ang="0">
                  <a:pos x="T8" y="T9"/>
                </a:cxn>
              </a:cxnLst>
              <a:rect l="0" t="0" r="r" b="b"/>
              <a:pathLst>
                <a:path w="40" h="76">
                  <a:moveTo>
                    <a:pt x="40" y="74"/>
                  </a:moveTo>
                  <a:lnTo>
                    <a:pt x="6" y="76"/>
                  </a:lnTo>
                  <a:lnTo>
                    <a:pt x="0" y="2"/>
                  </a:lnTo>
                  <a:lnTo>
                    <a:pt x="40" y="0"/>
                  </a:lnTo>
                  <a:lnTo>
                    <a:pt x="40" y="74"/>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4" name="Freeform 202"/>
            <p:cNvSpPr>
              <a:spLocks/>
            </p:cNvSpPr>
            <p:nvPr userDrawn="1"/>
          </p:nvSpPr>
          <p:spPr bwMode="gray">
            <a:xfrm>
              <a:off x="8737999" y="5098302"/>
              <a:ext cx="198298" cy="68163"/>
            </a:xfrm>
            <a:custGeom>
              <a:avLst/>
              <a:gdLst>
                <a:gd name="T0" fmla="*/ 32 w 32"/>
                <a:gd name="T1" fmla="*/ 9 h 11"/>
                <a:gd name="T2" fmla="*/ 0 w 32"/>
                <a:gd name="T3" fmla="*/ 11 h 11"/>
                <a:gd name="T4" fmla="*/ 0 w 32"/>
                <a:gd name="T5" fmla="*/ 2 h 11"/>
                <a:gd name="T6" fmla="*/ 31 w 32"/>
                <a:gd name="T7" fmla="*/ 0 h 11"/>
                <a:gd name="T8" fmla="*/ 32 w 32"/>
                <a:gd name="T9" fmla="*/ 9 h 11"/>
              </a:gdLst>
              <a:ahLst/>
              <a:cxnLst>
                <a:cxn ang="0">
                  <a:pos x="T0" y="T1"/>
                </a:cxn>
                <a:cxn ang="0">
                  <a:pos x="T2" y="T3"/>
                </a:cxn>
                <a:cxn ang="0">
                  <a:pos x="T4" y="T5"/>
                </a:cxn>
                <a:cxn ang="0">
                  <a:pos x="T6" y="T7"/>
                </a:cxn>
                <a:cxn ang="0">
                  <a:pos x="T8" y="T9"/>
                </a:cxn>
              </a:cxnLst>
              <a:rect l="0" t="0" r="r" b="b"/>
              <a:pathLst>
                <a:path w="32" h="11">
                  <a:moveTo>
                    <a:pt x="32" y="9"/>
                  </a:moveTo>
                  <a:lnTo>
                    <a:pt x="0" y="11"/>
                  </a:lnTo>
                  <a:lnTo>
                    <a:pt x="0" y="2"/>
                  </a:lnTo>
                  <a:lnTo>
                    <a:pt x="31" y="0"/>
                  </a:lnTo>
                  <a:lnTo>
                    <a:pt x="32" y="9"/>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03"/>
            <p:cNvSpPr>
              <a:spLocks/>
            </p:cNvSpPr>
            <p:nvPr userDrawn="1"/>
          </p:nvSpPr>
          <p:spPr bwMode="gray">
            <a:xfrm>
              <a:off x="8583081" y="5321387"/>
              <a:ext cx="92950" cy="61968"/>
            </a:xfrm>
            <a:custGeom>
              <a:avLst/>
              <a:gdLst>
                <a:gd name="T0" fmla="*/ 0 w 15"/>
                <a:gd name="T1" fmla="*/ 2 h 10"/>
                <a:gd name="T2" fmla="*/ 8 w 15"/>
                <a:gd name="T3" fmla="*/ 0 h 10"/>
                <a:gd name="T4" fmla="*/ 15 w 15"/>
                <a:gd name="T5" fmla="*/ 6 h 10"/>
                <a:gd name="T6" fmla="*/ 8 w 15"/>
                <a:gd name="T7" fmla="*/ 10 h 10"/>
                <a:gd name="T8" fmla="*/ 0 w 15"/>
                <a:gd name="T9" fmla="*/ 2 h 10"/>
              </a:gdLst>
              <a:ahLst/>
              <a:cxnLst>
                <a:cxn ang="0">
                  <a:pos x="T0" y="T1"/>
                </a:cxn>
                <a:cxn ang="0">
                  <a:pos x="T2" y="T3"/>
                </a:cxn>
                <a:cxn ang="0">
                  <a:pos x="T4" y="T5"/>
                </a:cxn>
                <a:cxn ang="0">
                  <a:pos x="T6" y="T7"/>
                </a:cxn>
                <a:cxn ang="0">
                  <a:pos x="T8" y="T9"/>
                </a:cxn>
              </a:cxnLst>
              <a:rect l="0" t="0" r="r" b="b"/>
              <a:pathLst>
                <a:path w="15" h="10">
                  <a:moveTo>
                    <a:pt x="0" y="2"/>
                  </a:moveTo>
                  <a:lnTo>
                    <a:pt x="8" y="0"/>
                  </a:lnTo>
                  <a:lnTo>
                    <a:pt x="15" y="6"/>
                  </a:lnTo>
                  <a:lnTo>
                    <a:pt x="8" y="10"/>
                  </a:lnTo>
                  <a:lnTo>
                    <a:pt x="0" y="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6" name="Freeform 204"/>
            <p:cNvSpPr>
              <a:spLocks/>
            </p:cNvSpPr>
            <p:nvPr userDrawn="1"/>
          </p:nvSpPr>
          <p:spPr bwMode="gray">
            <a:xfrm>
              <a:off x="8273240" y="3803168"/>
              <a:ext cx="99149" cy="55769"/>
            </a:xfrm>
            <a:custGeom>
              <a:avLst/>
              <a:gdLst>
                <a:gd name="T0" fmla="*/ 6 w 8"/>
                <a:gd name="T1" fmla="*/ 0 h 5"/>
                <a:gd name="T2" fmla="*/ 0 w 8"/>
                <a:gd name="T3" fmla="*/ 3 h 5"/>
                <a:gd name="T4" fmla="*/ 8 w 8"/>
                <a:gd name="T5" fmla="*/ 3 h 5"/>
                <a:gd name="T6" fmla="*/ 6 w 8"/>
                <a:gd name="T7" fmla="*/ 0 h 5"/>
              </a:gdLst>
              <a:ahLst/>
              <a:cxnLst>
                <a:cxn ang="0">
                  <a:pos x="T0" y="T1"/>
                </a:cxn>
                <a:cxn ang="0">
                  <a:pos x="T2" y="T3"/>
                </a:cxn>
                <a:cxn ang="0">
                  <a:pos x="T4" y="T5"/>
                </a:cxn>
                <a:cxn ang="0">
                  <a:pos x="T6" y="T7"/>
                </a:cxn>
              </a:cxnLst>
              <a:rect l="0" t="0" r="r" b="b"/>
              <a:pathLst>
                <a:path w="8" h="5">
                  <a:moveTo>
                    <a:pt x="6" y="0"/>
                  </a:moveTo>
                  <a:cubicBezTo>
                    <a:pt x="0" y="3"/>
                    <a:pt x="0" y="3"/>
                    <a:pt x="0" y="3"/>
                  </a:cubicBezTo>
                  <a:cubicBezTo>
                    <a:pt x="0" y="3"/>
                    <a:pt x="4" y="5"/>
                    <a:pt x="8" y="3"/>
                  </a:cubicBezTo>
                  <a:lnTo>
                    <a:pt x="6" y="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06"/>
            <p:cNvSpPr>
              <a:spLocks/>
            </p:cNvSpPr>
            <p:nvPr userDrawn="1"/>
          </p:nvSpPr>
          <p:spPr bwMode="gray">
            <a:xfrm>
              <a:off x="8273236" y="3834154"/>
              <a:ext cx="99149" cy="12394"/>
            </a:xfrm>
            <a:custGeom>
              <a:avLst/>
              <a:gdLst>
                <a:gd name="T0" fmla="*/ 0 w 8"/>
                <a:gd name="T1" fmla="*/ 0 h 1"/>
                <a:gd name="T2" fmla="*/ 4 w 8"/>
                <a:gd name="T3" fmla="*/ 1 h 1"/>
                <a:gd name="T4" fmla="*/ 8 w 8"/>
                <a:gd name="T5" fmla="*/ 0 h 1"/>
                <a:gd name="T6" fmla="*/ 8 w 8"/>
                <a:gd name="T7" fmla="*/ 0 h 1"/>
                <a:gd name="T8" fmla="*/ 8 w 8"/>
                <a:gd name="T9" fmla="*/ 0 h 1"/>
                <a:gd name="T10" fmla="*/ 8 w 8"/>
                <a:gd name="T11" fmla="*/ 0 h 1"/>
                <a:gd name="T12" fmla="*/ 4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0" y="0"/>
                    <a:pt x="2" y="1"/>
                    <a:pt x="4" y="1"/>
                  </a:cubicBezTo>
                  <a:cubicBezTo>
                    <a:pt x="6" y="1"/>
                    <a:pt x="8" y="0"/>
                    <a:pt x="8" y="0"/>
                  </a:cubicBezTo>
                  <a:cubicBezTo>
                    <a:pt x="8" y="0"/>
                    <a:pt x="8" y="0"/>
                    <a:pt x="8" y="0"/>
                  </a:cubicBezTo>
                  <a:cubicBezTo>
                    <a:pt x="8" y="0"/>
                    <a:pt x="8" y="0"/>
                    <a:pt x="8" y="0"/>
                  </a:cubicBezTo>
                  <a:cubicBezTo>
                    <a:pt x="8" y="0"/>
                    <a:pt x="8" y="0"/>
                    <a:pt x="8" y="0"/>
                  </a:cubicBezTo>
                  <a:cubicBezTo>
                    <a:pt x="8" y="0"/>
                    <a:pt x="6" y="1"/>
                    <a:pt x="4" y="1"/>
                  </a:cubicBezTo>
                  <a:cubicBezTo>
                    <a:pt x="2" y="1"/>
                    <a:pt x="0" y="0"/>
                    <a:pt x="0" y="0"/>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07"/>
            <p:cNvSpPr>
              <a:spLocks/>
            </p:cNvSpPr>
            <p:nvPr userDrawn="1"/>
          </p:nvSpPr>
          <p:spPr bwMode="gray">
            <a:xfrm>
              <a:off x="8273236" y="3803172"/>
              <a:ext cx="86755" cy="30986"/>
            </a:xfrm>
            <a:custGeom>
              <a:avLst/>
              <a:gdLst>
                <a:gd name="T0" fmla="*/ 14 w 14"/>
                <a:gd name="T1" fmla="*/ 2 h 5"/>
                <a:gd name="T2" fmla="*/ 0 w 14"/>
                <a:gd name="T3" fmla="*/ 5 h 5"/>
                <a:gd name="T4" fmla="*/ 12 w 14"/>
                <a:gd name="T5" fmla="*/ 0 h 5"/>
                <a:gd name="T6" fmla="*/ 14 w 14"/>
                <a:gd name="T7" fmla="*/ 0 h 5"/>
                <a:gd name="T8" fmla="*/ 14 w 14"/>
                <a:gd name="T9" fmla="*/ 2 h 5"/>
                <a:gd name="T10" fmla="*/ 14 w 14"/>
                <a:gd name="T11" fmla="*/ 2 h 5"/>
              </a:gdLst>
              <a:ahLst/>
              <a:cxnLst>
                <a:cxn ang="0">
                  <a:pos x="T0" y="T1"/>
                </a:cxn>
                <a:cxn ang="0">
                  <a:pos x="T2" y="T3"/>
                </a:cxn>
                <a:cxn ang="0">
                  <a:pos x="T4" y="T5"/>
                </a:cxn>
                <a:cxn ang="0">
                  <a:pos x="T6" y="T7"/>
                </a:cxn>
                <a:cxn ang="0">
                  <a:pos x="T8" y="T9"/>
                </a:cxn>
                <a:cxn ang="0">
                  <a:pos x="T10" y="T11"/>
                </a:cxn>
              </a:cxnLst>
              <a:rect l="0" t="0" r="r" b="b"/>
              <a:pathLst>
                <a:path w="14" h="5">
                  <a:moveTo>
                    <a:pt x="14" y="2"/>
                  </a:moveTo>
                  <a:lnTo>
                    <a:pt x="0" y="5"/>
                  </a:lnTo>
                  <a:lnTo>
                    <a:pt x="12" y="0"/>
                  </a:lnTo>
                  <a:lnTo>
                    <a:pt x="14" y="0"/>
                  </a:lnTo>
                  <a:lnTo>
                    <a:pt x="14" y="2"/>
                  </a:lnTo>
                  <a:lnTo>
                    <a:pt x="14" y="2"/>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08"/>
            <p:cNvSpPr>
              <a:spLocks/>
            </p:cNvSpPr>
            <p:nvPr userDrawn="1"/>
          </p:nvSpPr>
          <p:spPr bwMode="gray">
            <a:xfrm>
              <a:off x="7944808" y="4069633"/>
              <a:ext cx="247872" cy="861358"/>
            </a:xfrm>
            <a:custGeom>
              <a:avLst/>
              <a:gdLst>
                <a:gd name="T0" fmla="*/ 0 w 21"/>
                <a:gd name="T1" fmla="*/ 5 h 73"/>
                <a:gd name="T2" fmla="*/ 3 w 21"/>
                <a:gd name="T3" fmla="*/ 9 h 73"/>
                <a:gd name="T4" fmla="*/ 1 w 21"/>
                <a:gd name="T5" fmla="*/ 11 h 73"/>
                <a:gd name="T6" fmla="*/ 21 w 21"/>
                <a:gd name="T7" fmla="*/ 73 h 73"/>
                <a:gd name="T8" fmla="*/ 21 w 21"/>
                <a:gd name="T9" fmla="*/ 67 h 73"/>
                <a:gd name="T10" fmla="*/ 8 w 21"/>
                <a:gd name="T11" fmla="*/ 0 h 73"/>
                <a:gd name="T12" fmla="*/ 0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0" y="5"/>
                  </a:moveTo>
                  <a:cubicBezTo>
                    <a:pt x="3" y="9"/>
                    <a:pt x="3" y="9"/>
                    <a:pt x="3" y="9"/>
                  </a:cubicBezTo>
                  <a:cubicBezTo>
                    <a:pt x="1" y="11"/>
                    <a:pt x="1" y="11"/>
                    <a:pt x="1" y="11"/>
                  </a:cubicBezTo>
                  <a:cubicBezTo>
                    <a:pt x="7" y="29"/>
                    <a:pt x="21" y="73"/>
                    <a:pt x="21" y="73"/>
                  </a:cubicBezTo>
                  <a:cubicBezTo>
                    <a:pt x="21" y="67"/>
                    <a:pt x="21" y="67"/>
                    <a:pt x="21" y="67"/>
                  </a:cubicBezTo>
                  <a:cubicBezTo>
                    <a:pt x="18" y="51"/>
                    <a:pt x="8" y="0"/>
                    <a:pt x="8" y="0"/>
                  </a:cubicBezTo>
                  <a:lnTo>
                    <a:pt x="0" y="5"/>
                  </a:lnTo>
                  <a:close/>
                </a:path>
              </a:pathLst>
            </a:custGeom>
            <a:solidFill>
              <a:srgbClr val="3D5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09"/>
            <p:cNvSpPr>
              <a:spLocks/>
            </p:cNvSpPr>
            <p:nvPr userDrawn="1"/>
          </p:nvSpPr>
          <p:spPr bwMode="gray">
            <a:xfrm>
              <a:off x="8192680" y="4069633"/>
              <a:ext cx="247872" cy="861358"/>
            </a:xfrm>
            <a:custGeom>
              <a:avLst/>
              <a:gdLst>
                <a:gd name="T0" fmla="*/ 21 w 21"/>
                <a:gd name="T1" fmla="*/ 5 h 73"/>
                <a:gd name="T2" fmla="*/ 17 w 21"/>
                <a:gd name="T3" fmla="*/ 9 h 73"/>
                <a:gd name="T4" fmla="*/ 20 w 21"/>
                <a:gd name="T5" fmla="*/ 11 h 73"/>
                <a:gd name="T6" fmla="*/ 0 w 21"/>
                <a:gd name="T7" fmla="*/ 73 h 73"/>
                <a:gd name="T8" fmla="*/ 0 w 21"/>
                <a:gd name="T9" fmla="*/ 67 h 73"/>
                <a:gd name="T10" fmla="*/ 13 w 21"/>
                <a:gd name="T11" fmla="*/ 0 h 73"/>
                <a:gd name="T12" fmla="*/ 21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21" y="5"/>
                  </a:moveTo>
                  <a:cubicBezTo>
                    <a:pt x="17" y="9"/>
                    <a:pt x="17" y="9"/>
                    <a:pt x="17" y="9"/>
                  </a:cubicBezTo>
                  <a:cubicBezTo>
                    <a:pt x="20" y="11"/>
                    <a:pt x="20" y="11"/>
                    <a:pt x="20" y="11"/>
                  </a:cubicBezTo>
                  <a:cubicBezTo>
                    <a:pt x="14" y="29"/>
                    <a:pt x="0" y="73"/>
                    <a:pt x="0" y="73"/>
                  </a:cubicBezTo>
                  <a:cubicBezTo>
                    <a:pt x="0" y="67"/>
                    <a:pt x="0" y="67"/>
                    <a:pt x="0" y="67"/>
                  </a:cubicBezTo>
                  <a:cubicBezTo>
                    <a:pt x="3" y="51"/>
                    <a:pt x="13" y="0"/>
                    <a:pt x="13" y="0"/>
                  </a:cubicBezTo>
                  <a:lnTo>
                    <a:pt x="21" y="5"/>
                  </a:lnTo>
                  <a:close/>
                </a:path>
              </a:pathLst>
            </a:custGeom>
            <a:solidFill>
              <a:srgbClr val="220C3D"/>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8426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7" name="Group 6"/>
          <p:cNvGrpSpPr/>
          <p:nvPr userDrawn="1"/>
        </p:nvGrpSpPr>
        <p:grpSpPr>
          <a:xfrm>
            <a:off x="9819181" y="2404867"/>
            <a:ext cx="2180110" cy="1304115"/>
            <a:chOff x="9612631" y="2826720"/>
            <a:chExt cx="2180110" cy="1304115"/>
          </a:xfrm>
        </p:grpSpPr>
        <p:sp>
          <p:nvSpPr>
            <p:cNvPr id="65" name="Freeform 100"/>
            <p:cNvSpPr>
              <a:spLocks/>
            </p:cNvSpPr>
            <p:nvPr/>
          </p:nvSpPr>
          <p:spPr bwMode="gray">
            <a:xfrm>
              <a:off x="9612631" y="2826720"/>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1"/>
            <p:cNvSpPr>
              <a:spLocks/>
            </p:cNvSpPr>
            <p:nvPr/>
          </p:nvSpPr>
          <p:spPr bwMode="gray">
            <a:xfrm>
              <a:off x="9612631" y="3063831"/>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p:cNvGrpSpPr/>
          <p:nvPr userDrawn="1"/>
        </p:nvGrpSpPr>
        <p:grpSpPr>
          <a:xfrm>
            <a:off x="8603167" y="4590477"/>
            <a:ext cx="3833308" cy="2405462"/>
            <a:chOff x="8603167" y="4590477"/>
            <a:chExt cx="3833308" cy="2405462"/>
          </a:xfrm>
        </p:grpSpPr>
        <p:sp>
          <p:nvSpPr>
            <p:cNvPr id="63" name="Freeform 102"/>
            <p:cNvSpPr>
              <a:spLocks/>
            </p:cNvSpPr>
            <p:nvPr/>
          </p:nvSpPr>
          <p:spPr bwMode="gray">
            <a:xfrm>
              <a:off x="8603167" y="4590477"/>
              <a:ext cx="3833308" cy="2404048"/>
            </a:xfrm>
            <a:custGeom>
              <a:avLst/>
              <a:gdLst>
                <a:gd name="T0" fmla="*/ 465 w 582"/>
                <a:gd name="T1" fmla="*/ 0 h 365"/>
                <a:gd name="T2" fmla="*/ 465 w 582"/>
                <a:gd name="T3" fmla="*/ 72 h 365"/>
                <a:gd name="T4" fmla="*/ 348 w 582"/>
                <a:gd name="T5" fmla="*/ 72 h 365"/>
                <a:gd name="T6" fmla="*/ 348 w 582"/>
                <a:gd name="T7" fmla="*/ 145 h 365"/>
                <a:gd name="T8" fmla="*/ 232 w 582"/>
                <a:gd name="T9" fmla="*/ 145 h 365"/>
                <a:gd name="T10" fmla="*/ 232 w 582"/>
                <a:gd name="T11" fmla="*/ 219 h 365"/>
                <a:gd name="T12" fmla="*/ 234 w 582"/>
                <a:gd name="T13" fmla="*/ 219 h 365"/>
                <a:gd name="T14" fmla="*/ 232 w 582"/>
                <a:gd name="T15" fmla="*/ 219 h 365"/>
                <a:gd name="T16" fmla="*/ 232 w 582"/>
                <a:gd name="T17" fmla="*/ 219 h 365"/>
                <a:gd name="T18" fmla="*/ 117 w 582"/>
                <a:gd name="T19" fmla="*/ 219 h 365"/>
                <a:gd name="T20" fmla="*/ 117 w 582"/>
                <a:gd name="T21" fmla="*/ 291 h 365"/>
                <a:gd name="T22" fmla="*/ 0 w 582"/>
                <a:gd name="T23" fmla="*/ 291 h 365"/>
                <a:gd name="T24" fmla="*/ 0 w 582"/>
                <a:gd name="T25" fmla="*/ 365 h 365"/>
                <a:gd name="T26" fmla="*/ 117 w 582"/>
                <a:gd name="T27" fmla="*/ 365 h 365"/>
                <a:gd name="T28" fmla="*/ 582 w 582"/>
                <a:gd name="T29" fmla="*/ 365 h 365"/>
                <a:gd name="T30" fmla="*/ 582 w 582"/>
                <a:gd name="T31" fmla="*/ 74 h 365"/>
                <a:gd name="T32" fmla="*/ 582 w 582"/>
                <a:gd name="T33" fmla="*/ 0 h 365"/>
                <a:gd name="T34" fmla="*/ 465 w 582"/>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365">
                  <a:moveTo>
                    <a:pt x="465" y="0"/>
                  </a:moveTo>
                  <a:lnTo>
                    <a:pt x="465" y="72"/>
                  </a:lnTo>
                  <a:lnTo>
                    <a:pt x="348" y="72"/>
                  </a:lnTo>
                  <a:lnTo>
                    <a:pt x="348" y="145"/>
                  </a:lnTo>
                  <a:lnTo>
                    <a:pt x="232" y="145"/>
                  </a:lnTo>
                  <a:lnTo>
                    <a:pt x="232" y="219"/>
                  </a:lnTo>
                  <a:lnTo>
                    <a:pt x="234" y="219"/>
                  </a:lnTo>
                  <a:lnTo>
                    <a:pt x="232" y="219"/>
                  </a:lnTo>
                  <a:lnTo>
                    <a:pt x="232" y="219"/>
                  </a:lnTo>
                  <a:lnTo>
                    <a:pt x="117" y="219"/>
                  </a:lnTo>
                  <a:lnTo>
                    <a:pt x="117" y="291"/>
                  </a:lnTo>
                  <a:lnTo>
                    <a:pt x="0" y="291"/>
                  </a:lnTo>
                  <a:lnTo>
                    <a:pt x="0" y="365"/>
                  </a:lnTo>
                  <a:lnTo>
                    <a:pt x="117" y="365"/>
                  </a:lnTo>
                  <a:lnTo>
                    <a:pt x="582" y="365"/>
                  </a:lnTo>
                  <a:lnTo>
                    <a:pt x="582" y="74"/>
                  </a:lnTo>
                  <a:lnTo>
                    <a:pt x="582" y="0"/>
                  </a:lnTo>
                  <a:lnTo>
                    <a:pt x="465" y="0"/>
                  </a:lnTo>
                  <a:close/>
                </a:path>
              </a:pathLst>
            </a:custGeom>
            <a:solidFill>
              <a:srgbClr val="409AE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05"/>
            <p:cNvSpPr>
              <a:spLocks noEditPoints="1"/>
            </p:cNvSpPr>
            <p:nvPr/>
          </p:nvSpPr>
          <p:spPr bwMode="gray">
            <a:xfrm>
              <a:off x="8603167" y="5546922"/>
              <a:ext cx="3833308" cy="1449017"/>
            </a:xfrm>
            <a:custGeom>
              <a:avLst/>
              <a:gdLst>
                <a:gd name="T0" fmla="*/ 232 w 582"/>
                <a:gd name="T1" fmla="*/ 0 h 220"/>
                <a:gd name="T2" fmla="*/ 232 w 582"/>
                <a:gd name="T3" fmla="*/ 0 h 220"/>
                <a:gd name="T4" fmla="*/ 232 w 582"/>
                <a:gd name="T5" fmla="*/ 74 h 220"/>
                <a:gd name="T6" fmla="*/ 117 w 582"/>
                <a:gd name="T7" fmla="*/ 74 h 220"/>
                <a:gd name="T8" fmla="*/ 117 w 582"/>
                <a:gd name="T9" fmla="*/ 146 h 220"/>
                <a:gd name="T10" fmla="*/ 14 w 582"/>
                <a:gd name="T11" fmla="*/ 146 h 220"/>
                <a:gd name="T12" fmla="*/ 0 w 582"/>
                <a:gd name="T13" fmla="*/ 146 h 220"/>
                <a:gd name="T14" fmla="*/ 0 w 582"/>
                <a:gd name="T15" fmla="*/ 220 h 220"/>
                <a:gd name="T16" fmla="*/ 117 w 582"/>
                <a:gd name="T17" fmla="*/ 220 h 220"/>
                <a:gd name="T18" fmla="*/ 582 w 582"/>
                <a:gd name="T19" fmla="*/ 220 h 220"/>
                <a:gd name="T20" fmla="*/ 232 w 582"/>
                <a:gd name="T21" fmla="*/ 0 h 220"/>
                <a:gd name="T22" fmla="*/ 232 w 582"/>
                <a:gd name="T23" fmla="*/ 74 h 220"/>
                <a:gd name="T24" fmla="*/ 234 w 582"/>
                <a:gd name="T25" fmla="*/ 74 h 220"/>
                <a:gd name="T26" fmla="*/ 232 w 582"/>
                <a:gd name="T27" fmla="*/ 74 h 220"/>
                <a:gd name="T28" fmla="*/ 232 w 582"/>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220">
                  <a:moveTo>
                    <a:pt x="232" y="0"/>
                  </a:moveTo>
                  <a:lnTo>
                    <a:pt x="232" y="0"/>
                  </a:lnTo>
                  <a:lnTo>
                    <a:pt x="232" y="74"/>
                  </a:lnTo>
                  <a:lnTo>
                    <a:pt x="117" y="74"/>
                  </a:lnTo>
                  <a:lnTo>
                    <a:pt x="117" y="146"/>
                  </a:lnTo>
                  <a:lnTo>
                    <a:pt x="14" y="146"/>
                  </a:lnTo>
                  <a:lnTo>
                    <a:pt x="0" y="146"/>
                  </a:lnTo>
                  <a:lnTo>
                    <a:pt x="0" y="220"/>
                  </a:lnTo>
                  <a:lnTo>
                    <a:pt x="117" y="220"/>
                  </a:lnTo>
                  <a:lnTo>
                    <a:pt x="582" y="220"/>
                  </a:lnTo>
                  <a:lnTo>
                    <a:pt x="232" y="0"/>
                  </a:lnTo>
                  <a:close/>
                  <a:moveTo>
                    <a:pt x="232" y="74"/>
                  </a:moveTo>
                  <a:lnTo>
                    <a:pt x="234" y="74"/>
                  </a:lnTo>
                  <a:lnTo>
                    <a:pt x="232" y="74"/>
                  </a:lnTo>
                  <a:lnTo>
                    <a:pt x="232" y="74"/>
                  </a:lnTo>
                  <a:close/>
                </a:path>
              </a:pathLst>
            </a:custGeom>
            <a:solidFill>
              <a:srgbClr val="0067BC"/>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userDrawn="1"/>
        </p:nvGrpSpPr>
        <p:grpSpPr bwMode="gray">
          <a:xfrm>
            <a:off x="11986653" y="4825643"/>
            <a:ext cx="465161" cy="993181"/>
            <a:chOff x="11986653" y="4825643"/>
            <a:chExt cx="465161" cy="993181"/>
          </a:xfrm>
        </p:grpSpPr>
        <p:sp>
          <p:nvSpPr>
            <p:cNvPr id="61" name="Freeform 56"/>
            <p:cNvSpPr>
              <a:spLocks/>
            </p:cNvSpPr>
            <p:nvPr userDrawn="1"/>
          </p:nvSpPr>
          <p:spPr bwMode="gray">
            <a:xfrm>
              <a:off x="12187804" y="5391379"/>
              <a:ext cx="264010" cy="427445"/>
            </a:xfrm>
            <a:custGeom>
              <a:avLst/>
              <a:gdLst>
                <a:gd name="T0" fmla="*/ 22 w 22"/>
                <a:gd name="T1" fmla="*/ 0 h 36"/>
                <a:gd name="T2" fmla="*/ 9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9" y="11"/>
                  </a:cubicBezTo>
                  <a:cubicBezTo>
                    <a:pt x="4" y="12"/>
                    <a:pt x="0" y="17"/>
                    <a:pt x="0" y="23"/>
                  </a:cubicBezTo>
                  <a:cubicBezTo>
                    <a:pt x="0" y="30"/>
                    <a:pt x="6" y="36"/>
                    <a:pt x="14" y="36"/>
                  </a:cubicBezTo>
                  <a:cubicBezTo>
                    <a:pt x="22" y="36"/>
                    <a:pt x="22" y="36"/>
                    <a:pt x="22" y="36"/>
                  </a:cubicBezTo>
                  <a:cubicBezTo>
                    <a:pt x="22" y="0"/>
                    <a:pt x="22" y="0"/>
                    <a:pt x="22" y="0"/>
                  </a:cubicBezTo>
                </a:path>
              </a:pathLst>
            </a:custGeom>
            <a:solidFill>
              <a:srgbClr val="006FC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Shape 61"/>
            <p:cNvSpPr>
              <a:spLocks/>
            </p:cNvSpPr>
            <p:nvPr userDrawn="1"/>
          </p:nvSpPr>
          <p:spPr bwMode="gray">
            <a:xfrm>
              <a:off x="11986653" y="4825643"/>
              <a:ext cx="459486" cy="609736"/>
            </a:xfrm>
            <a:custGeom>
              <a:avLst/>
              <a:gdLst>
                <a:gd name="connsiteX0" fmla="*/ 431037 w 459486"/>
                <a:gd name="connsiteY0" fmla="*/ 0 h 609736"/>
                <a:gd name="connsiteX1" fmla="*/ 459486 w 459486"/>
                <a:gd name="connsiteY1" fmla="*/ 3629 h 609736"/>
                <a:gd name="connsiteX2" fmla="*/ 459486 w 459486"/>
                <a:gd name="connsiteY2" fmla="*/ 609736 h 609736"/>
                <a:gd name="connsiteX3" fmla="*/ 438520 w 459486"/>
                <a:gd name="connsiteY3" fmla="*/ 609736 h 609736"/>
                <a:gd name="connsiteX4" fmla="*/ 155652 w 459486"/>
                <a:gd name="connsiteY4" fmla="*/ 609736 h 609736"/>
                <a:gd name="connsiteX5" fmla="*/ 0 w 459486"/>
                <a:gd name="connsiteY5" fmla="*/ 454313 h 609736"/>
                <a:gd name="connsiteX6" fmla="*/ 95786 w 459486"/>
                <a:gd name="connsiteY6" fmla="*/ 298890 h 609736"/>
                <a:gd name="connsiteX7" fmla="*/ 263411 w 459486"/>
                <a:gd name="connsiteY7" fmla="*/ 167379 h 609736"/>
                <a:gd name="connsiteX8" fmla="*/ 431037 w 459486"/>
                <a:gd name="connsiteY8" fmla="*/ 0 h 6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86" h="609736">
                  <a:moveTo>
                    <a:pt x="431037" y="0"/>
                  </a:moveTo>
                  <a:lnTo>
                    <a:pt x="459486" y="3629"/>
                  </a:lnTo>
                  <a:lnTo>
                    <a:pt x="459486" y="609736"/>
                  </a:lnTo>
                  <a:lnTo>
                    <a:pt x="438520" y="609736"/>
                  </a:lnTo>
                  <a:cubicBezTo>
                    <a:pt x="155652" y="609736"/>
                    <a:pt x="155652" y="609736"/>
                    <a:pt x="155652" y="609736"/>
                  </a:cubicBezTo>
                  <a:cubicBezTo>
                    <a:pt x="71839" y="609736"/>
                    <a:pt x="0" y="538003"/>
                    <a:pt x="0" y="454313"/>
                  </a:cubicBezTo>
                  <a:cubicBezTo>
                    <a:pt x="0" y="382580"/>
                    <a:pt x="35920" y="322802"/>
                    <a:pt x="95786" y="298890"/>
                  </a:cubicBezTo>
                  <a:cubicBezTo>
                    <a:pt x="119733" y="227157"/>
                    <a:pt x="179599" y="167379"/>
                    <a:pt x="263411" y="167379"/>
                  </a:cubicBezTo>
                  <a:cubicBezTo>
                    <a:pt x="263411" y="71734"/>
                    <a:pt x="347224" y="0"/>
                    <a:pt x="4310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3" name="Group 12"/>
          <p:cNvGrpSpPr/>
          <p:nvPr userDrawn="1"/>
        </p:nvGrpSpPr>
        <p:grpSpPr>
          <a:xfrm>
            <a:off x="11100633" y="1183681"/>
            <a:ext cx="1115763" cy="667436"/>
            <a:chOff x="11100633" y="1183681"/>
            <a:chExt cx="1115763" cy="667436"/>
          </a:xfrm>
        </p:grpSpPr>
        <p:sp>
          <p:nvSpPr>
            <p:cNvPr id="14"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p:cNvGrpSpPr>
            <a:grpSpLocks noChangeAspect="1"/>
          </p:cNvGrpSpPr>
          <p:nvPr userDrawn="1"/>
        </p:nvGrpSpPr>
        <p:grpSpPr>
          <a:xfrm>
            <a:off x="7527909" y="3412771"/>
            <a:ext cx="1716514" cy="3581754"/>
            <a:chOff x="7517230" y="3412771"/>
            <a:chExt cx="1716514" cy="3581754"/>
          </a:xfrm>
        </p:grpSpPr>
        <p:sp>
          <p:nvSpPr>
            <p:cNvPr id="68" name="Freeform 159"/>
            <p:cNvSpPr>
              <a:spLocks/>
            </p:cNvSpPr>
            <p:nvPr userDrawn="1"/>
          </p:nvSpPr>
          <p:spPr bwMode="gray">
            <a:xfrm>
              <a:off x="8347602" y="4131601"/>
              <a:ext cx="557713" cy="588695"/>
            </a:xfrm>
            <a:custGeom>
              <a:avLst/>
              <a:gdLst>
                <a:gd name="T0" fmla="*/ 90 w 90"/>
                <a:gd name="T1" fmla="*/ 70 h 95"/>
                <a:gd name="T2" fmla="*/ 61 w 90"/>
                <a:gd name="T3" fmla="*/ 95 h 95"/>
                <a:gd name="T4" fmla="*/ 0 w 90"/>
                <a:gd name="T5" fmla="*/ 34 h 95"/>
                <a:gd name="T6" fmla="*/ 42 w 90"/>
                <a:gd name="T7" fmla="*/ 0 h 95"/>
                <a:gd name="T8" fmla="*/ 90 w 90"/>
                <a:gd name="T9" fmla="*/ 70 h 95"/>
              </a:gdLst>
              <a:ahLst/>
              <a:cxnLst>
                <a:cxn ang="0">
                  <a:pos x="T0" y="T1"/>
                </a:cxn>
                <a:cxn ang="0">
                  <a:pos x="T2" y="T3"/>
                </a:cxn>
                <a:cxn ang="0">
                  <a:pos x="T4" y="T5"/>
                </a:cxn>
                <a:cxn ang="0">
                  <a:pos x="T6" y="T7"/>
                </a:cxn>
                <a:cxn ang="0">
                  <a:pos x="T8" y="T9"/>
                </a:cxn>
              </a:cxnLst>
              <a:rect l="0" t="0" r="r" b="b"/>
              <a:pathLst>
                <a:path w="90" h="95">
                  <a:moveTo>
                    <a:pt x="90" y="70"/>
                  </a:moveTo>
                  <a:lnTo>
                    <a:pt x="61" y="95"/>
                  </a:lnTo>
                  <a:lnTo>
                    <a:pt x="0" y="34"/>
                  </a:lnTo>
                  <a:lnTo>
                    <a:pt x="42" y="0"/>
                  </a:lnTo>
                  <a:lnTo>
                    <a:pt x="90" y="70"/>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160"/>
            <p:cNvSpPr>
              <a:spLocks/>
            </p:cNvSpPr>
            <p:nvPr userDrawn="1"/>
          </p:nvSpPr>
          <p:spPr bwMode="gray">
            <a:xfrm>
              <a:off x="8285634" y="4051040"/>
              <a:ext cx="384202" cy="371808"/>
            </a:xfrm>
            <a:custGeom>
              <a:avLst/>
              <a:gdLst>
                <a:gd name="T0" fmla="*/ 27 w 32"/>
                <a:gd name="T1" fmla="*/ 7 h 32"/>
                <a:gd name="T2" fmla="*/ 7 w 32"/>
                <a:gd name="T3" fmla="*/ 5 h 32"/>
                <a:gd name="T4" fmla="*/ 5 w 32"/>
                <a:gd name="T5" fmla="*/ 25 h 32"/>
                <a:gd name="T6" fmla="*/ 25 w 32"/>
                <a:gd name="T7" fmla="*/ 27 h 32"/>
                <a:gd name="T8" fmla="*/ 27 w 32"/>
                <a:gd name="T9" fmla="*/ 7 h 32"/>
              </a:gdLst>
              <a:ahLst/>
              <a:cxnLst>
                <a:cxn ang="0">
                  <a:pos x="T0" y="T1"/>
                </a:cxn>
                <a:cxn ang="0">
                  <a:pos x="T2" y="T3"/>
                </a:cxn>
                <a:cxn ang="0">
                  <a:pos x="T4" y="T5"/>
                </a:cxn>
                <a:cxn ang="0">
                  <a:pos x="T6" y="T7"/>
                </a:cxn>
                <a:cxn ang="0">
                  <a:pos x="T8" y="T9"/>
                </a:cxn>
              </a:cxnLst>
              <a:rect l="0" t="0" r="r" b="b"/>
              <a:pathLst>
                <a:path w="32" h="32">
                  <a:moveTo>
                    <a:pt x="27" y="7"/>
                  </a:moveTo>
                  <a:cubicBezTo>
                    <a:pt x="22" y="1"/>
                    <a:pt x="13" y="0"/>
                    <a:pt x="7" y="5"/>
                  </a:cubicBezTo>
                  <a:cubicBezTo>
                    <a:pt x="1" y="10"/>
                    <a:pt x="0" y="19"/>
                    <a:pt x="5" y="25"/>
                  </a:cubicBezTo>
                  <a:cubicBezTo>
                    <a:pt x="10" y="31"/>
                    <a:pt x="19" y="32"/>
                    <a:pt x="25" y="27"/>
                  </a:cubicBezTo>
                  <a:cubicBezTo>
                    <a:pt x="31" y="22"/>
                    <a:pt x="32" y="13"/>
                    <a:pt x="27" y="7"/>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161"/>
            <p:cNvSpPr>
              <a:spLocks/>
            </p:cNvSpPr>
            <p:nvPr userDrawn="1"/>
          </p:nvSpPr>
          <p:spPr bwMode="gray">
            <a:xfrm>
              <a:off x="7542017" y="4156388"/>
              <a:ext cx="508138" cy="601088"/>
            </a:xfrm>
            <a:custGeom>
              <a:avLst/>
              <a:gdLst>
                <a:gd name="T0" fmla="*/ 0 w 82"/>
                <a:gd name="T1" fmla="*/ 78 h 97"/>
                <a:gd name="T2" fmla="*/ 34 w 82"/>
                <a:gd name="T3" fmla="*/ 97 h 97"/>
                <a:gd name="T4" fmla="*/ 82 w 82"/>
                <a:gd name="T5" fmla="*/ 26 h 97"/>
                <a:gd name="T6" fmla="*/ 34 w 82"/>
                <a:gd name="T7" fmla="*/ 0 h 97"/>
                <a:gd name="T8" fmla="*/ 0 w 82"/>
                <a:gd name="T9" fmla="*/ 78 h 97"/>
              </a:gdLst>
              <a:ahLst/>
              <a:cxnLst>
                <a:cxn ang="0">
                  <a:pos x="T0" y="T1"/>
                </a:cxn>
                <a:cxn ang="0">
                  <a:pos x="T2" y="T3"/>
                </a:cxn>
                <a:cxn ang="0">
                  <a:pos x="T4" y="T5"/>
                </a:cxn>
                <a:cxn ang="0">
                  <a:pos x="T6" y="T7"/>
                </a:cxn>
                <a:cxn ang="0">
                  <a:pos x="T8" y="T9"/>
                </a:cxn>
              </a:cxnLst>
              <a:rect l="0" t="0" r="r" b="b"/>
              <a:pathLst>
                <a:path w="82" h="97">
                  <a:moveTo>
                    <a:pt x="0" y="78"/>
                  </a:moveTo>
                  <a:lnTo>
                    <a:pt x="34" y="97"/>
                  </a:lnTo>
                  <a:lnTo>
                    <a:pt x="82" y="26"/>
                  </a:lnTo>
                  <a:lnTo>
                    <a:pt x="34" y="0"/>
                  </a:lnTo>
                  <a:lnTo>
                    <a:pt x="0"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162"/>
            <p:cNvSpPr>
              <a:spLocks/>
            </p:cNvSpPr>
            <p:nvPr userDrawn="1"/>
          </p:nvSpPr>
          <p:spPr bwMode="gray">
            <a:xfrm>
              <a:off x="7709329" y="4051040"/>
              <a:ext cx="390397" cy="371808"/>
            </a:xfrm>
            <a:custGeom>
              <a:avLst/>
              <a:gdLst>
                <a:gd name="T0" fmla="*/ 4 w 33"/>
                <a:gd name="T1" fmla="*/ 9 h 32"/>
                <a:gd name="T2" fmla="*/ 23 w 33"/>
                <a:gd name="T3" fmla="*/ 4 h 32"/>
                <a:gd name="T4" fmla="*/ 29 w 33"/>
                <a:gd name="T5" fmla="*/ 23 h 32"/>
                <a:gd name="T6" fmla="*/ 10 w 33"/>
                <a:gd name="T7" fmla="*/ 29 h 32"/>
                <a:gd name="T8" fmla="*/ 4 w 33"/>
                <a:gd name="T9" fmla="*/ 9 h 32"/>
              </a:gdLst>
              <a:ahLst/>
              <a:cxnLst>
                <a:cxn ang="0">
                  <a:pos x="T0" y="T1"/>
                </a:cxn>
                <a:cxn ang="0">
                  <a:pos x="T2" y="T3"/>
                </a:cxn>
                <a:cxn ang="0">
                  <a:pos x="T4" y="T5"/>
                </a:cxn>
                <a:cxn ang="0">
                  <a:pos x="T6" y="T7"/>
                </a:cxn>
                <a:cxn ang="0">
                  <a:pos x="T8" y="T9"/>
                </a:cxn>
              </a:cxnLst>
              <a:rect l="0" t="0" r="r" b="b"/>
              <a:pathLst>
                <a:path w="33" h="32">
                  <a:moveTo>
                    <a:pt x="4" y="9"/>
                  </a:moveTo>
                  <a:cubicBezTo>
                    <a:pt x="8" y="2"/>
                    <a:pt x="17" y="0"/>
                    <a:pt x="23" y="4"/>
                  </a:cubicBezTo>
                  <a:cubicBezTo>
                    <a:pt x="30" y="8"/>
                    <a:pt x="33" y="16"/>
                    <a:pt x="29" y="23"/>
                  </a:cubicBezTo>
                  <a:cubicBezTo>
                    <a:pt x="25" y="30"/>
                    <a:pt x="16" y="32"/>
                    <a:pt x="10" y="29"/>
                  </a:cubicBezTo>
                  <a:cubicBezTo>
                    <a:pt x="3" y="25"/>
                    <a:pt x="0" y="16"/>
                    <a:pt x="4" y="9"/>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2" name="Freeform 163"/>
            <p:cNvSpPr>
              <a:spLocks/>
            </p:cNvSpPr>
            <p:nvPr userDrawn="1"/>
          </p:nvSpPr>
          <p:spPr bwMode="gray">
            <a:xfrm>
              <a:off x="7610180" y="5048728"/>
              <a:ext cx="297447" cy="532925"/>
            </a:xfrm>
            <a:custGeom>
              <a:avLst/>
              <a:gdLst>
                <a:gd name="T0" fmla="*/ 2 w 25"/>
                <a:gd name="T1" fmla="*/ 19 h 45"/>
                <a:gd name="T2" fmla="*/ 7 w 25"/>
                <a:gd name="T3" fmla="*/ 37 h 45"/>
                <a:gd name="T4" fmla="*/ 11 w 25"/>
                <a:gd name="T5" fmla="*/ 39 h 45"/>
                <a:gd name="T6" fmla="*/ 17 w 25"/>
                <a:gd name="T7" fmla="*/ 42 h 45"/>
                <a:gd name="T8" fmla="*/ 21 w 25"/>
                <a:gd name="T9" fmla="*/ 44 h 45"/>
                <a:gd name="T10" fmla="*/ 20 w 25"/>
                <a:gd name="T11" fmla="*/ 40 h 45"/>
                <a:gd name="T12" fmla="*/ 21 w 25"/>
                <a:gd name="T13" fmla="*/ 36 h 45"/>
                <a:gd name="T14" fmla="*/ 20 w 25"/>
                <a:gd name="T15" fmla="*/ 31 h 45"/>
                <a:gd name="T16" fmla="*/ 25 w 25"/>
                <a:gd name="T17" fmla="*/ 32 h 45"/>
                <a:gd name="T18" fmla="*/ 18 w 25"/>
                <a:gd name="T19" fmla="*/ 21 h 45"/>
                <a:gd name="T20" fmla="*/ 16 w 25"/>
                <a:gd name="T21" fmla="*/ 19 h 45"/>
                <a:gd name="T22" fmla="*/ 13 w 25"/>
                <a:gd name="T23" fmla="*/ 0 h 45"/>
                <a:gd name="T24" fmla="*/ 0 w 25"/>
                <a:gd name="T25" fmla="*/ 7 h 45"/>
                <a:gd name="T26" fmla="*/ 2 w 25"/>
                <a:gd name="T2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2" y="19"/>
                  </a:moveTo>
                  <a:cubicBezTo>
                    <a:pt x="1" y="28"/>
                    <a:pt x="3" y="30"/>
                    <a:pt x="7" y="37"/>
                  </a:cubicBezTo>
                  <a:cubicBezTo>
                    <a:pt x="9" y="41"/>
                    <a:pt x="11" y="41"/>
                    <a:pt x="11" y="39"/>
                  </a:cubicBezTo>
                  <a:cubicBezTo>
                    <a:pt x="12" y="44"/>
                    <a:pt x="17" y="45"/>
                    <a:pt x="17" y="42"/>
                  </a:cubicBezTo>
                  <a:cubicBezTo>
                    <a:pt x="17" y="43"/>
                    <a:pt x="19" y="44"/>
                    <a:pt x="21" y="44"/>
                  </a:cubicBezTo>
                  <a:cubicBezTo>
                    <a:pt x="22" y="43"/>
                    <a:pt x="21" y="41"/>
                    <a:pt x="20" y="40"/>
                  </a:cubicBezTo>
                  <a:cubicBezTo>
                    <a:pt x="22" y="40"/>
                    <a:pt x="23" y="38"/>
                    <a:pt x="21" y="36"/>
                  </a:cubicBezTo>
                  <a:cubicBezTo>
                    <a:pt x="20" y="33"/>
                    <a:pt x="20" y="31"/>
                    <a:pt x="20" y="31"/>
                  </a:cubicBezTo>
                  <a:cubicBezTo>
                    <a:pt x="23" y="33"/>
                    <a:pt x="25" y="33"/>
                    <a:pt x="25" y="32"/>
                  </a:cubicBezTo>
                  <a:cubicBezTo>
                    <a:pt x="23" y="29"/>
                    <a:pt x="21" y="24"/>
                    <a:pt x="18" y="21"/>
                  </a:cubicBezTo>
                  <a:cubicBezTo>
                    <a:pt x="17" y="20"/>
                    <a:pt x="16" y="20"/>
                    <a:pt x="16" y="19"/>
                  </a:cubicBezTo>
                  <a:cubicBezTo>
                    <a:pt x="13" y="0"/>
                    <a:pt x="13" y="0"/>
                    <a:pt x="13" y="0"/>
                  </a:cubicBezTo>
                  <a:cubicBezTo>
                    <a:pt x="0" y="7"/>
                    <a:pt x="0" y="7"/>
                    <a:pt x="0" y="7"/>
                  </a:cubicBezTo>
                  <a:lnTo>
                    <a:pt x="2" y="1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4"/>
            <p:cNvSpPr>
              <a:spLocks/>
            </p:cNvSpPr>
            <p:nvPr userDrawn="1"/>
          </p:nvSpPr>
          <p:spPr bwMode="gray">
            <a:xfrm>
              <a:off x="7517230" y="4565377"/>
              <a:ext cx="260266" cy="260266"/>
            </a:xfrm>
            <a:custGeom>
              <a:avLst/>
              <a:gdLst>
                <a:gd name="T0" fmla="*/ 0 w 22"/>
                <a:gd name="T1" fmla="*/ 12 h 22"/>
                <a:gd name="T2" fmla="*/ 10 w 22"/>
                <a:gd name="T3" fmla="*/ 1 h 22"/>
                <a:gd name="T4" fmla="*/ 21 w 22"/>
                <a:gd name="T5" fmla="*/ 10 h 22"/>
                <a:gd name="T6" fmla="*/ 12 w 22"/>
                <a:gd name="T7" fmla="*/ 21 h 22"/>
                <a:gd name="T8" fmla="*/ 0 w 22"/>
                <a:gd name="T9" fmla="*/ 12 h 22"/>
              </a:gdLst>
              <a:ahLst/>
              <a:cxnLst>
                <a:cxn ang="0">
                  <a:pos x="T0" y="T1"/>
                </a:cxn>
                <a:cxn ang="0">
                  <a:pos x="T2" y="T3"/>
                </a:cxn>
                <a:cxn ang="0">
                  <a:pos x="T4" y="T5"/>
                </a:cxn>
                <a:cxn ang="0">
                  <a:pos x="T6" y="T7"/>
                </a:cxn>
                <a:cxn ang="0">
                  <a:pos x="T8" y="T9"/>
                </a:cxn>
              </a:cxnLst>
              <a:rect l="0" t="0" r="r" b="b"/>
              <a:pathLst>
                <a:path w="22" h="22">
                  <a:moveTo>
                    <a:pt x="0" y="12"/>
                  </a:moveTo>
                  <a:cubicBezTo>
                    <a:pt x="0" y="7"/>
                    <a:pt x="4" y="1"/>
                    <a:pt x="10" y="1"/>
                  </a:cubicBezTo>
                  <a:cubicBezTo>
                    <a:pt x="15" y="0"/>
                    <a:pt x="20" y="4"/>
                    <a:pt x="21" y="10"/>
                  </a:cubicBezTo>
                  <a:cubicBezTo>
                    <a:pt x="22" y="16"/>
                    <a:pt x="17" y="21"/>
                    <a:pt x="12" y="21"/>
                  </a:cubicBezTo>
                  <a:cubicBezTo>
                    <a:pt x="6" y="22"/>
                    <a:pt x="1" y="18"/>
                    <a:pt x="0"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5"/>
            <p:cNvSpPr>
              <a:spLocks/>
            </p:cNvSpPr>
            <p:nvPr userDrawn="1"/>
          </p:nvSpPr>
          <p:spPr bwMode="gray">
            <a:xfrm>
              <a:off x="7517230" y="4565377"/>
              <a:ext cx="260266" cy="260266"/>
            </a:xfrm>
            <a:custGeom>
              <a:avLst/>
              <a:gdLst>
                <a:gd name="T0" fmla="*/ 21 w 22"/>
                <a:gd name="T1" fmla="*/ 10 h 22"/>
                <a:gd name="T2" fmla="*/ 12 w 22"/>
                <a:gd name="T3" fmla="*/ 21 h 22"/>
                <a:gd name="T4" fmla="*/ 0 w 22"/>
                <a:gd name="T5" fmla="*/ 12 h 22"/>
                <a:gd name="T6" fmla="*/ 10 w 22"/>
                <a:gd name="T7" fmla="*/ 1 h 22"/>
                <a:gd name="T8" fmla="*/ 21 w 22"/>
                <a:gd name="T9" fmla="*/ 10 h 22"/>
              </a:gdLst>
              <a:ahLst/>
              <a:cxnLst>
                <a:cxn ang="0">
                  <a:pos x="T0" y="T1"/>
                </a:cxn>
                <a:cxn ang="0">
                  <a:pos x="T2" y="T3"/>
                </a:cxn>
                <a:cxn ang="0">
                  <a:pos x="T4" y="T5"/>
                </a:cxn>
                <a:cxn ang="0">
                  <a:pos x="T6" y="T7"/>
                </a:cxn>
                <a:cxn ang="0">
                  <a:pos x="T8" y="T9"/>
                </a:cxn>
              </a:cxnLst>
              <a:rect l="0" t="0" r="r" b="b"/>
              <a:pathLst>
                <a:path w="22" h="22">
                  <a:moveTo>
                    <a:pt x="21" y="10"/>
                  </a:moveTo>
                  <a:cubicBezTo>
                    <a:pt x="22" y="16"/>
                    <a:pt x="17" y="21"/>
                    <a:pt x="12" y="21"/>
                  </a:cubicBezTo>
                  <a:cubicBezTo>
                    <a:pt x="6" y="22"/>
                    <a:pt x="1" y="18"/>
                    <a:pt x="0" y="12"/>
                  </a:cubicBezTo>
                  <a:cubicBezTo>
                    <a:pt x="0" y="7"/>
                    <a:pt x="4" y="1"/>
                    <a:pt x="10" y="1"/>
                  </a:cubicBezTo>
                  <a:cubicBezTo>
                    <a:pt x="15" y="0"/>
                    <a:pt x="20" y="4"/>
                    <a:pt x="21" y="10"/>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166"/>
            <p:cNvSpPr>
              <a:spLocks/>
            </p:cNvSpPr>
            <p:nvPr userDrawn="1"/>
          </p:nvSpPr>
          <p:spPr bwMode="gray">
            <a:xfrm>
              <a:off x="7517230" y="4683114"/>
              <a:ext cx="272659" cy="483351"/>
            </a:xfrm>
            <a:custGeom>
              <a:avLst/>
              <a:gdLst>
                <a:gd name="T0" fmla="*/ 12 w 44"/>
                <a:gd name="T1" fmla="*/ 78 h 78"/>
                <a:gd name="T2" fmla="*/ 44 w 44"/>
                <a:gd name="T3" fmla="*/ 75 h 78"/>
                <a:gd name="T4" fmla="*/ 40 w 44"/>
                <a:gd name="T5" fmla="*/ 0 h 78"/>
                <a:gd name="T6" fmla="*/ 0 w 44"/>
                <a:gd name="T7" fmla="*/ 4 h 78"/>
                <a:gd name="T8" fmla="*/ 12 w 44"/>
                <a:gd name="T9" fmla="*/ 78 h 78"/>
              </a:gdLst>
              <a:ahLst/>
              <a:cxnLst>
                <a:cxn ang="0">
                  <a:pos x="T0" y="T1"/>
                </a:cxn>
                <a:cxn ang="0">
                  <a:pos x="T2" y="T3"/>
                </a:cxn>
                <a:cxn ang="0">
                  <a:pos x="T4" y="T5"/>
                </a:cxn>
                <a:cxn ang="0">
                  <a:pos x="T6" y="T7"/>
                </a:cxn>
                <a:cxn ang="0">
                  <a:pos x="T8" y="T9"/>
                </a:cxn>
              </a:cxnLst>
              <a:rect l="0" t="0" r="r" b="b"/>
              <a:pathLst>
                <a:path w="44" h="78">
                  <a:moveTo>
                    <a:pt x="12" y="78"/>
                  </a:moveTo>
                  <a:lnTo>
                    <a:pt x="44" y="75"/>
                  </a:lnTo>
                  <a:lnTo>
                    <a:pt x="40" y="0"/>
                  </a:lnTo>
                  <a:lnTo>
                    <a:pt x="0" y="4"/>
                  </a:lnTo>
                  <a:lnTo>
                    <a:pt x="12" y="78"/>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6" name="Freeform 167"/>
            <p:cNvSpPr>
              <a:spLocks/>
            </p:cNvSpPr>
            <p:nvPr userDrawn="1"/>
          </p:nvSpPr>
          <p:spPr bwMode="gray">
            <a:xfrm>
              <a:off x="7591592" y="5147877"/>
              <a:ext cx="210691" cy="80557"/>
            </a:xfrm>
            <a:custGeom>
              <a:avLst/>
              <a:gdLst>
                <a:gd name="T0" fmla="*/ 1 w 34"/>
                <a:gd name="T1" fmla="*/ 13 h 13"/>
                <a:gd name="T2" fmla="*/ 34 w 34"/>
                <a:gd name="T3" fmla="*/ 9 h 13"/>
                <a:gd name="T4" fmla="*/ 32 w 34"/>
                <a:gd name="T5" fmla="*/ 0 h 13"/>
                <a:gd name="T6" fmla="*/ 0 w 34"/>
                <a:gd name="T7" fmla="*/ 3 h 13"/>
                <a:gd name="T8" fmla="*/ 1 w 34"/>
                <a:gd name="T9" fmla="*/ 13 h 13"/>
              </a:gdLst>
              <a:ahLst/>
              <a:cxnLst>
                <a:cxn ang="0">
                  <a:pos x="T0" y="T1"/>
                </a:cxn>
                <a:cxn ang="0">
                  <a:pos x="T2" y="T3"/>
                </a:cxn>
                <a:cxn ang="0">
                  <a:pos x="T4" y="T5"/>
                </a:cxn>
                <a:cxn ang="0">
                  <a:pos x="T6" y="T7"/>
                </a:cxn>
                <a:cxn ang="0">
                  <a:pos x="T8" y="T9"/>
                </a:cxn>
              </a:cxnLst>
              <a:rect l="0" t="0" r="r" b="b"/>
              <a:pathLst>
                <a:path w="34" h="13">
                  <a:moveTo>
                    <a:pt x="1" y="13"/>
                  </a:moveTo>
                  <a:lnTo>
                    <a:pt x="34" y="9"/>
                  </a:lnTo>
                  <a:lnTo>
                    <a:pt x="32" y="0"/>
                  </a:lnTo>
                  <a:lnTo>
                    <a:pt x="0" y="3"/>
                  </a:lnTo>
                  <a:lnTo>
                    <a:pt x="1" y="1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8"/>
            <p:cNvSpPr>
              <a:spLocks/>
            </p:cNvSpPr>
            <p:nvPr userDrawn="1"/>
          </p:nvSpPr>
          <p:spPr bwMode="gray">
            <a:xfrm>
              <a:off x="7957201" y="6666092"/>
              <a:ext cx="185904" cy="210691"/>
            </a:xfrm>
            <a:custGeom>
              <a:avLst/>
              <a:gdLst>
                <a:gd name="T0" fmla="*/ 30 w 30"/>
                <a:gd name="T1" fmla="*/ 32 h 34"/>
                <a:gd name="T2" fmla="*/ 2 w 30"/>
                <a:gd name="T3" fmla="*/ 34 h 34"/>
                <a:gd name="T4" fmla="*/ 0 w 30"/>
                <a:gd name="T5" fmla="*/ 2 h 34"/>
                <a:gd name="T6" fmla="*/ 28 w 30"/>
                <a:gd name="T7" fmla="*/ 0 h 34"/>
                <a:gd name="T8" fmla="*/ 30 w 30"/>
                <a:gd name="T9" fmla="*/ 32 h 34"/>
              </a:gdLst>
              <a:ahLst/>
              <a:cxnLst>
                <a:cxn ang="0">
                  <a:pos x="T0" y="T1"/>
                </a:cxn>
                <a:cxn ang="0">
                  <a:pos x="T2" y="T3"/>
                </a:cxn>
                <a:cxn ang="0">
                  <a:pos x="T4" y="T5"/>
                </a:cxn>
                <a:cxn ang="0">
                  <a:pos x="T6" y="T7"/>
                </a:cxn>
                <a:cxn ang="0">
                  <a:pos x="T8" y="T9"/>
                </a:cxn>
              </a:cxnLst>
              <a:rect l="0" t="0" r="r" b="b"/>
              <a:pathLst>
                <a:path w="30" h="34">
                  <a:moveTo>
                    <a:pt x="30" y="32"/>
                  </a:moveTo>
                  <a:lnTo>
                    <a:pt x="2" y="34"/>
                  </a:lnTo>
                  <a:lnTo>
                    <a:pt x="0" y="2"/>
                  </a:lnTo>
                  <a:lnTo>
                    <a:pt x="28" y="0"/>
                  </a:lnTo>
                  <a:lnTo>
                    <a:pt x="3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169"/>
            <p:cNvSpPr>
              <a:spLocks/>
            </p:cNvSpPr>
            <p:nvPr userDrawn="1"/>
          </p:nvSpPr>
          <p:spPr bwMode="gray">
            <a:xfrm>
              <a:off x="7647361" y="6796227"/>
              <a:ext cx="520532" cy="198298"/>
            </a:xfrm>
            <a:custGeom>
              <a:avLst/>
              <a:gdLst>
                <a:gd name="T0" fmla="*/ 44 w 44"/>
                <a:gd name="T1" fmla="*/ 16 h 17"/>
                <a:gd name="T2" fmla="*/ 31 w 44"/>
                <a:gd name="T3" fmla="*/ 17 h 17"/>
                <a:gd name="T4" fmla="*/ 30 w 44"/>
                <a:gd name="T5" fmla="*/ 15 h 17"/>
                <a:gd name="T6" fmla="*/ 12 w 44"/>
                <a:gd name="T7" fmla="*/ 17 h 17"/>
                <a:gd name="T8" fmla="*/ 1 w 44"/>
                <a:gd name="T9" fmla="*/ 16 h 17"/>
                <a:gd name="T10" fmla="*/ 0 w 44"/>
                <a:gd name="T11" fmla="*/ 15 h 17"/>
                <a:gd name="T12" fmla="*/ 27 w 44"/>
                <a:gd name="T13" fmla="*/ 0 h 17"/>
                <a:gd name="T14" fmla="*/ 27 w 44"/>
                <a:gd name="T15" fmla="*/ 0 h 17"/>
                <a:gd name="T16" fmla="*/ 34 w 44"/>
                <a:gd name="T17" fmla="*/ 4 h 17"/>
                <a:gd name="T18" fmla="*/ 42 w 44"/>
                <a:gd name="T19" fmla="*/ 0 h 17"/>
                <a:gd name="T20" fmla="*/ 44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44" y="16"/>
                  </a:moveTo>
                  <a:cubicBezTo>
                    <a:pt x="31" y="17"/>
                    <a:pt x="31" y="17"/>
                    <a:pt x="31" y="17"/>
                  </a:cubicBezTo>
                  <a:cubicBezTo>
                    <a:pt x="30" y="15"/>
                    <a:pt x="30" y="15"/>
                    <a:pt x="30" y="15"/>
                  </a:cubicBezTo>
                  <a:cubicBezTo>
                    <a:pt x="26" y="16"/>
                    <a:pt x="17" y="17"/>
                    <a:pt x="12" y="17"/>
                  </a:cubicBezTo>
                  <a:cubicBezTo>
                    <a:pt x="9" y="17"/>
                    <a:pt x="4" y="17"/>
                    <a:pt x="1" y="16"/>
                  </a:cubicBezTo>
                  <a:cubicBezTo>
                    <a:pt x="1" y="16"/>
                    <a:pt x="0" y="15"/>
                    <a:pt x="0" y="15"/>
                  </a:cubicBezTo>
                  <a:cubicBezTo>
                    <a:pt x="0" y="9"/>
                    <a:pt x="21" y="7"/>
                    <a:pt x="27" y="0"/>
                  </a:cubicBezTo>
                  <a:cubicBezTo>
                    <a:pt x="27" y="0"/>
                    <a:pt x="27" y="0"/>
                    <a:pt x="27" y="0"/>
                  </a:cubicBezTo>
                  <a:cubicBezTo>
                    <a:pt x="29" y="1"/>
                    <a:pt x="30" y="4"/>
                    <a:pt x="34" y="4"/>
                  </a:cubicBezTo>
                  <a:cubicBezTo>
                    <a:pt x="37" y="4"/>
                    <a:pt x="40" y="1"/>
                    <a:pt x="42" y="0"/>
                  </a:cubicBezTo>
                  <a:cubicBezTo>
                    <a:pt x="43" y="1"/>
                    <a:pt x="44" y="16"/>
                    <a:pt x="44"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70"/>
            <p:cNvSpPr>
              <a:spLocks/>
            </p:cNvSpPr>
            <p:nvPr userDrawn="1"/>
          </p:nvSpPr>
          <p:spPr bwMode="gray">
            <a:xfrm>
              <a:off x="7851858" y="5829525"/>
              <a:ext cx="291248" cy="285053"/>
            </a:xfrm>
            <a:custGeom>
              <a:avLst/>
              <a:gdLst>
                <a:gd name="T0" fmla="*/ 1 w 25"/>
                <a:gd name="T1" fmla="*/ 11 h 24"/>
                <a:gd name="T2" fmla="*/ 12 w 25"/>
                <a:gd name="T3" fmla="*/ 24 h 24"/>
                <a:gd name="T4" fmla="*/ 25 w 25"/>
                <a:gd name="T5" fmla="*/ 13 h 24"/>
                <a:gd name="T6" fmla="*/ 13 w 25"/>
                <a:gd name="T7" fmla="*/ 0 h 24"/>
                <a:gd name="T8" fmla="*/ 1 w 25"/>
                <a:gd name="T9" fmla="*/ 11 h 24"/>
              </a:gdLst>
              <a:ahLst/>
              <a:cxnLst>
                <a:cxn ang="0">
                  <a:pos x="T0" y="T1"/>
                </a:cxn>
                <a:cxn ang="0">
                  <a:pos x="T2" y="T3"/>
                </a:cxn>
                <a:cxn ang="0">
                  <a:pos x="T4" y="T5"/>
                </a:cxn>
                <a:cxn ang="0">
                  <a:pos x="T6" y="T7"/>
                </a:cxn>
                <a:cxn ang="0">
                  <a:pos x="T8" y="T9"/>
                </a:cxn>
              </a:cxnLst>
              <a:rect l="0" t="0" r="r" b="b"/>
              <a:pathLst>
                <a:path w="25" h="24">
                  <a:moveTo>
                    <a:pt x="1" y="11"/>
                  </a:moveTo>
                  <a:cubicBezTo>
                    <a:pt x="0" y="18"/>
                    <a:pt x="5" y="24"/>
                    <a:pt x="12" y="24"/>
                  </a:cubicBezTo>
                  <a:cubicBezTo>
                    <a:pt x="19" y="24"/>
                    <a:pt x="24" y="19"/>
                    <a:pt x="25" y="13"/>
                  </a:cubicBezTo>
                  <a:cubicBezTo>
                    <a:pt x="25" y="6"/>
                    <a:pt x="20" y="0"/>
                    <a:pt x="13" y="0"/>
                  </a:cubicBezTo>
                  <a:cubicBezTo>
                    <a:pt x="7" y="0"/>
                    <a:pt x="1" y="5"/>
                    <a:pt x="1" y="11"/>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1"/>
            <p:cNvSpPr>
              <a:spLocks/>
            </p:cNvSpPr>
            <p:nvPr userDrawn="1"/>
          </p:nvSpPr>
          <p:spPr bwMode="gray">
            <a:xfrm>
              <a:off x="7870446" y="5061121"/>
              <a:ext cx="347021" cy="353216"/>
            </a:xfrm>
            <a:custGeom>
              <a:avLst/>
              <a:gdLst>
                <a:gd name="T0" fmla="*/ 0 w 29"/>
                <a:gd name="T1" fmla="*/ 14 h 30"/>
                <a:gd name="T2" fmla="*/ 14 w 29"/>
                <a:gd name="T3" fmla="*/ 30 h 30"/>
                <a:gd name="T4" fmla="*/ 29 w 29"/>
                <a:gd name="T5" fmla="*/ 16 h 30"/>
                <a:gd name="T6" fmla="*/ 15 w 29"/>
                <a:gd name="T7" fmla="*/ 1 h 30"/>
                <a:gd name="T8" fmla="*/ 0 w 29"/>
                <a:gd name="T9" fmla="*/ 14 h 30"/>
              </a:gdLst>
              <a:ahLst/>
              <a:cxnLst>
                <a:cxn ang="0">
                  <a:pos x="T0" y="T1"/>
                </a:cxn>
                <a:cxn ang="0">
                  <a:pos x="T2" y="T3"/>
                </a:cxn>
                <a:cxn ang="0">
                  <a:pos x="T4" y="T5"/>
                </a:cxn>
                <a:cxn ang="0">
                  <a:pos x="T6" y="T7"/>
                </a:cxn>
                <a:cxn ang="0">
                  <a:pos x="T8" y="T9"/>
                </a:cxn>
              </a:cxnLst>
              <a:rect l="0" t="0" r="r" b="b"/>
              <a:pathLst>
                <a:path w="29" h="30">
                  <a:moveTo>
                    <a:pt x="0" y="14"/>
                  </a:moveTo>
                  <a:cubicBezTo>
                    <a:pt x="0" y="22"/>
                    <a:pt x="6" y="29"/>
                    <a:pt x="14" y="30"/>
                  </a:cubicBezTo>
                  <a:cubicBezTo>
                    <a:pt x="22" y="30"/>
                    <a:pt x="28" y="24"/>
                    <a:pt x="29" y="16"/>
                  </a:cubicBezTo>
                  <a:cubicBezTo>
                    <a:pt x="29" y="8"/>
                    <a:pt x="23" y="1"/>
                    <a:pt x="15" y="1"/>
                  </a:cubicBezTo>
                  <a:cubicBezTo>
                    <a:pt x="7" y="0"/>
                    <a:pt x="1" y="6"/>
                    <a:pt x="0" y="1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72"/>
            <p:cNvSpPr>
              <a:spLocks/>
            </p:cNvSpPr>
            <p:nvPr userDrawn="1"/>
          </p:nvSpPr>
          <p:spPr bwMode="gray">
            <a:xfrm>
              <a:off x="7864251" y="5228433"/>
              <a:ext cx="353216" cy="756010"/>
            </a:xfrm>
            <a:custGeom>
              <a:avLst/>
              <a:gdLst>
                <a:gd name="T0" fmla="*/ 0 w 57"/>
                <a:gd name="T1" fmla="*/ 118 h 122"/>
                <a:gd name="T2" fmla="*/ 45 w 57"/>
                <a:gd name="T3" fmla="*/ 122 h 122"/>
                <a:gd name="T4" fmla="*/ 57 w 57"/>
                <a:gd name="T5" fmla="*/ 4 h 122"/>
                <a:gd name="T6" fmla="*/ 1 w 57"/>
                <a:gd name="T7" fmla="*/ 0 h 122"/>
                <a:gd name="T8" fmla="*/ 0 w 57"/>
                <a:gd name="T9" fmla="*/ 118 h 122"/>
              </a:gdLst>
              <a:ahLst/>
              <a:cxnLst>
                <a:cxn ang="0">
                  <a:pos x="T0" y="T1"/>
                </a:cxn>
                <a:cxn ang="0">
                  <a:pos x="T2" y="T3"/>
                </a:cxn>
                <a:cxn ang="0">
                  <a:pos x="T4" y="T5"/>
                </a:cxn>
                <a:cxn ang="0">
                  <a:pos x="T6" y="T7"/>
                </a:cxn>
                <a:cxn ang="0">
                  <a:pos x="T8" y="T9"/>
                </a:cxn>
              </a:cxnLst>
              <a:rect l="0" t="0" r="r" b="b"/>
              <a:pathLst>
                <a:path w="57" h="122">
                  <a:moveTo>
                    <a:pt x="0" y="118"/>
                  </a:moveTo>
                  <a:lnTo>
                    <a:pt x="45" y="122"/>
                  </a:lnTo>
                  <a:lnTo>
                    <a:pt x="57" y="4"/>
                  </a:lnTo>
                  <a:lnTo>
                    <a:pt x="1" y="0"/>
                  </a:lnTo>
                  <a:lnTo>
                    <a:pt x="0" y="118"/>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73"/>
            <p:cNvSpPr>
              <a:spLocks/>
            </p:cNvSpPr>
            <p:nvPr userDrawn="1"/>
          </p:nvSpPr>
          <p:spPr bwMode="gray">
            <a:xfrm>
              <a:off x="7851858" y="5829525"/>
              <a:ext cx="291248" cy="285053"/>
            </a:xfrm>
            <a:custGeom>
              <a:avLst/>
              <a:gdLst>
                <a:gd name="T0" fmla="*/ 25 w 25"/>
                <a:gd name="T1" fmla="*/ 13 h 24"/>
                <a:gd name="T2" fmla="*/ 13 w 25"/>
                <a:gd name="T3" fmla="*/ 0 h 24"/>
                <a:gd name="T4" fmla="*/ 1 w 25"/>
                <a:gd name="T5" fmla="*/ 11 h 24"/>
                <a:gd name="T6" fmla="*/ 12 w 25"/>
                <a:gd name="T7" fmla="*/ 24 h 24"/>
                <a:gd name="T8" fmla="*/ 25 w 25"/>
                <a:gd name="T9" fmla="*/ 13 h 24"/>
              </a:gdLst>
              <a:ahLst/>
              <a:cxnLst>
                <a:cxn ang="0">
                  <a:pos x="T0" y="T1"/>
                </a:cxn>
                <a:cxn ang="0">
                  <a:pos x="T2" y="T3"/>
                </a:cxn>
                <a:cxn ang="0">
                  <a:pos x="T4" y="T5"/>
                </a:cxn>
                <a:cxn ang="0">
                  <a:pos x="T6" y="T7"/>
                </a:cxn>
                <a:cxn ang="0">
                  <a:pos x="T8" y="T9"/>
                </a:cxn>
              </a:cxnLst>
              <a:rect l="0" t="0" r="r" b="b"/>
              <a:pathLst>
                <a:path w="25" h="24">
                  <a:moveTo>
                    <a:pt x="25" y="13"/>
                  </a:moveTo>
                  <a:cubicBezTo>
                    <a:pt x="25" y="6"/>
                    <a:pt x="20" y="0"/>
                    <a:pt x="13" y="0"/>
                  </a:cubicBezTo>
                  <a:cubicBezTo>
                    <a:pt x="7" y="0"/>
                    <a:pt x="1" y="5"/>
                    <a:pt x="1" y="11"/>
                  </a:cubicBezTo>
                  <a:cubicBezTo>
                    <a:pt x="0" y="18"/>
                    <a:pt x="5" y="24"/>
                    <a:pt x="12" y="24"/>
                  </a:cubicBezTo>
                  <a:cubicBezTo>
                    <a:pt x="19" y="24"/>
                    <a:pt x="24" y="19"/>
                    <a:pt x="25" y="1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74"/>
            <p:cNvSpPr>
              <a:spLocks/>
            </p:cNvSpPr>
            <p:nvPr userDrawn="1"/>
          </p:nvSpPr>
          <p:spPr bwMode="gray">
            <a:xfrm>
              <a:off x="7864251" y="5829525"/>
              <a:ext cx="278854" cy="285053"/>
            </a:xfrm>
            <a:custGeom>
              <a:avLst/>
              <a:gdLst>
                <a:gd name="T0" fmla="*/ 24 w 24"/>
                <a:gd name="T1" fmla="*/ 12 h 24"/>
                <a:gd name="T2" fmla="*/ 11 w 24"/>
                <a:gd name="T3" fmla="*/ 0 h 24"/>
                <a:gd name="T4" fmla="*/ 0 w 24"/>
                <a:gd name="T5" fmla="*/ 13 h 24"/>
                <a:gd name="T6" fmla="*/ 12 w 24"/>
                <a:gd name="T7" fmla="*/ 24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5"/>
                    <a:pt x="18" y="0"/>
                    <a:pt x="11" y="0"/>
                  </a:cubicBezTo>
                  <a:cubicBezTo>
                    <a:pt x="5" y="0"/>
                    <a:pt x="0" y="6"/>
                    <a:pt x="0" y="13"/>
                  </a:cubicBezTo>
                  <a:cubicBezTo>
                    <a:pt x="0" y="19"/>
                    <a:pt x="6" y="24"/>
                    <a:pt x="12" y="24"/>
                  </a:cubicBezTo>
                  <a:cubicBezTo>
                    <a:pt x="19" y="24"/>
                    <a:pt x="24" y="18"/>
                    <a:pt x="24"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75"/>
            <p:cNvSpPr>
              <a:spLocks/>
            </p:cNvSpPr>
            <p:nvPr userDrawn="1"/>
          </p:nvSpPr>
          <p:spPr bwMode="gray">
            <a:xfrm>
              <a:off x="7864251" y="5972050"/>
              <a:ext cx="291248" cy="848960"/>
            </a:xfrm>
            <a:custGeom>
              <a:avLst/>
              <a:gdLst>
                <a:gd name="T0" fmla="*/ 45 w 47"/>
                <a:gd name="T1" fmla="*/ 0 h 137"/>
                <a:gd name="T2" fmla="*/ 0 w 47"/>
                <a:gd name="T3" fmla="*/ 2 h 137"/>
                <a:gd name="T4" fmla="*/ 7 w 47"/>
                <a:gd name="T5" fmla="*/ 137 h 137"/>
                <a:gd name="T6" fmla="*/ 47 w 47"/>
                <a:gd name="T7" fmla="*/ 137 h 137"/>
                <a:gd name="T8" fmla="*/ 45 w 47"/>
                <a:gd name="T9" fmla="*/ 0 h 137"/>
              </a:gdLst>
              <a:ahLst/>
              <a:cxnLst>
                <a:cxn ang="0">
                  <a:pos x="T0" y="T1"/>
                </a:cxn>
                <a:cxn ang="0">
                  <a:pos x="T2" y="T3"/>
                </a:cxn>
                <a:cxn ang="0">
                  <a:pos x="T4" y="T5"/>
                </a:cxn>
                <a:cxn ang="0">
                  <a:pos x="T6" y="T7"/>
                </a:cxn>
                <a:cxn ang="0">
                  <a:pos x="T8" y="T9"/>
                </a:cxn>
              </a:cxnLst>
              <a:rect l="0" t="0" r="r" b="b"/>
              <a:pathLst>
                <a:path w="47" h="137">
                  <a:moveTo>
                    <a:pt x="45" y="0"/>
                  </a:moveTo>
                  <a:lnTo>
                    <a:pt x="0" y="2"/>
                  </a:lnTo>
                  <a:lnTo>
                    <a:pt x="7" y="137"/>
                  </a:lnTo>
                  <a:lnTo>
                    <a:pt x="47" y="137"/>
                  </a:lnTo>
                  <a:lnTo>
                    <a:pt x="45"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76"/>
            <p:cNvSpPr>
              <a:spLocks/>
            </p:cNvSpPr>
            <p:nvPr userDrawn="1"/>
          </p:nvSpPr>
          <p:spPr bwMode="gray">
            <a:xfrm>
              <a:off x="8725605" y="6207529"/>
              <a:ext cx="179705" cy="198298"/>
            </a:xfrm>
            <a:custGeom>
              <a:avLst/>
              <a:gdLst>
                <a:gd name="T0" fmla="*/ 0 w 29"/>
                <a:gd name="T1" fmla="*/ 32 h 32"/>
                <a:gd name="T2" fmla="*/ 29 w 29"/>
                <a:gd name="T3" fmla="*/ 32 h 32"/>
                <a:gd name="T4" fmla="*/ 29 w 29"/>
                <a:gd name="T5" fmla="*/ 0 h 32"/>
                <a:gd name="T6" fmla="*/ 2 w 29"/>
                <a:gd name="T7" fmla="*/ 0 h 32"/>
                <a:gd name="T8" fmla="*/ 0 w 29"/>
                <a:gd name="T9" fmla="*/ 32 h 32"/>
              </a:gdLst>
              <a:ahLst/>
              <a:cxnLst>
                <a:cxn ang="0">
                  <a:pos x="T0" y="T1"/>
                </a:cxn>
                <a:cxn ang="0">
                  <a:pos x="T2" y="T3"/>
                </a:cxn>
                <a:cxn ang="0">
                  <a:pos x="T4" y="T5"/>
                </a:cxn>
                <a:cxn ang="0">
                  <a:pos x="T6" y="T7"/>
                </a:cxn>
                <a:cxn ang="0">
                  <a:pos x="T8" y="T9"/>
                </a:cxn>
              </a:cxnLst>
              <a:rect l="0" t="0" r="r" b="b"/>
              <a:pathLst>
                <a:path w="29" h="32">
                  <a:moveTo>
                    <a:pt x="0" y="32"/>
                  </a:moveTo>
                  <a:lnTo>
                    <a:pt x="29" y="32"/>
                  </a:lnTo>
                  <a:lnTo>
                    <a:pt x="29" y="0"/>
                  </a:lnTo>
                  <a:lnTo>
                    <a:pt x="2" y="0"/>
                  </a:lnTo>
                  <a:lnTo>
                    <a:pt x="0" y="32"/>
                  </a:lnTo>
                  <a:close/>
                </a:path>
              </a:pathLst>
            </a:custGeom>
            <a:solidFill>
              <a:srgbClr val="66666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177"/>
            <p:cNvSpPr>
              <a:spLocks/>
            </p:cNvSpPr>
            <p:nvPr userDrawn="1"/>
          </p:nvSpPr>
          <p:spPr bwMode="gray">
            <a:xfrm>
              <a:off x="8713212" y="6325270"/>
              <a:ext cx="520532" cy="198298"/>
            </a:xfrm>
            <a:custGeom>
              <a:avLst/>
              <a:gdLst>
                <a:gd name="T0" fmla="*/ 0 w 44"/>
                <a:gd name="T1" fmla="*/ 16 h 17"/>
                <a:gd name="T2" fmla="*/ 13 w 44"/>
                <a:gd name="T3" fmla="*/ 17 h 17"/>
                <a:gd name="T4" fmla="*/ 14 w 44"/>
                <a:gd name="T5" fmla="*/ 15 h 17"/>
                <a:gd name="T6" fmla="*/ 32 w 44"/>
                <a:gd name="T7" fmla="*/ 17 h 17"/>
                <a:gd name="T8" fmla="*/ 43 w 44"/>
                <a:gd name="T9" fmla="*/ 15 h 17"/>
                <a:gd name="T10" fmla="*/ 44 w 44"/>
                <a:gd name="T11" fmla="*/ 14 h 17"/>
                <a:gd name="T12" fmla="*/ 17 w 44"/>
                <a:gd name="T13" fmla="*/ 0 h 17"/>
                <a:gd name="T14" fmla="*/ 16 w 44"/>
                <a:gd name="T15" fmla="*/ 0 h 17"/>
                <a:gd name="T16" fmla="*/ 10 w 44"/>
                <a:gd name="T17" fmla="*/ 4 h 17"/>
                <a:gd name="T18" fmla="*/ 2 w 44"/>
                <a:gd name="T19" fmla="*/ 0 h 17"/>
                <a:gd name="T20" fmla="*/ 0 w 44"/>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7">
                  <a:moveTo>
                    <a:pt x="0" y="16"/>
                  </a:moveTo>
                  <a:cubicBezTo>
                    <a:pt x="13" y="17"/>
                    <a:pt x="13" y="17"/>
                    <a:pt x="13" y="17"/>
                  </a:cubicBezTo>
                  <a:cubicBezTo>
                    <a:pt x="14" y="15"/>
                    <a:pt x="14" y="15"/>
                    <a:pt x="14" y="15"/>
                  </a:cubicBezTo>
                  <a:cubicBezTo>
                    <a:pt x="18" y="16"/>
                    <a:pt x="27" y="17"/>
                    <a:pt x="32" y="17"/>
                  </a:cubicBezTo>
                  <a:cubicBezTo>
                    <a:pt x="35" y="17"/>
                    <a:pt x="40" y="17"/>
                    <a:pt x="43" y="15"/>
                  </a:cubicBezTo>
                  <a:cubicBezTo>
                    <a:pt x="43" y="15"/>
                    <a:pt x="44" y="14"/>
                    <a:pt x="44" y="14"/>
                  </a:cubicBezTo>
                  <a:cubicBezTo>
                    <a:pt x="43" y="8"/>
                    <a:pt x="22" y="6"/>
                    <a:pt x="17" y="0"/>
                  </a:cubicBezTo>
                  <a:cubicBezTo>
                    <a:pt x="16" y="0"/>
                    <a:pt x="16" y="0"/>
                    <a:pt x="16" y="0"/>
                  </a:cubicBezTo>
                  <a:cubicBezTo>
                    <a:pt x="15" y="1"/>
                    <a:pt x="13" y="4"/>
                    <a:pt x="10" y="4"/>
                  </a:cubicBezTo>
                  <a:cubicBezTo>
                    <a:pt x="7" y="4"/>
                    <a:pt x="3" y="1"/>
                    <a:pt x="2" y="0"/>
                  </a:cubicBezTo>
                  <a:cubicBezTo>
                    <a:pt x="0" y="2"/>
                    <a:pt x="0" y="16"/>
                    <a:pt x="0" y="16"/>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78"/>
            <p:cNvSpPr>
              <a:spLocks/>
            </p:cNvSpPr>
            <p:nvPr userDrawn="1"/>
          </p:nvSpPr>
          <p:spPr bwMode="gray">
            <a:xfrm>
              <a:off x="8688424" y="5519685"/>
              <a:ext cx="322234" cy="322234"/>
            </a:xfrm>
            <a:custGeom>
              <a:avLst/>
              <a:gdLst>
                <a:gd name="T0" fmla="*/ 21 w 27"/>
                <a:gd name="T1" fmla="*/ 4 h 27"/>
                <a:gd name="T2" fmla="*/ 23 w 27"/>
                <a:gd name="T3" fmla="*/ 21 h 27"/>
                <a:gd name="T4" fmla="*/ 6 w 27"/>
                <a:gd name="T5" fmla="*/ 23 h 27"/>
                <a:gd name="T6" fmla="*/ 4 w 27"/>
                <a:gd name="T7" fmla="*/ 6 h 27"/>
                <a:gd name="T8" fmla="*/ 21 w 27"/>
                <a:gd name="T9" fmla="*/ 4 h 27"/>
              </a:gdLst>
              <a:ahLst/>
              <a:cxnLst>
                <a:cxn ang="0">
                  <a:pos x="T0" y="T1"/>
                </a:cxn>
                <a:cxn ang="0">
                  <a:pos x="T2" y="T3"/>
                </a:cxn>
                <a:cxn ang="0">
                  <a:pos x="T4" y="T5"/>
                </a:cxn>
                <a:cxn ang="0">
                  <a:pos x="T6" y="T7"/>
                </a:cxn>
                <a:cxn ang="0">
                  <a:pos x="T8" y="T9"/>
                </a:cxn>
              </a:cxnLst>
              <a:rect l="0" t="0" r="r" b="b"/>
              <a:pathLst>
                <a:path w="27" h="27">
                  <a:moveTo>
                    <a:pt x="21" y="4"/>
                  </a:moveTo>
                  <a:cubicBezTo>
                    <a:pt x="26" y="8"/>
                    <a:pt x="27" y="16"/>
                    <a:pt x="23" y="21"/>
                  </a:cubicBezTo>
                  <a:cubicBezTo>
                    <a:pt x="19" y="26"/>
                    <a:pt x="11" y="27"/>
                    <a:pt x="6" y="23"/>
                  </a:cubicBezTo>
                  <a:cubicBezTo>
                    <a:pt x="1" y="19"/>
                    <a:pt x="0" y="12"/>
                    <a:pt x="4" y="6"/>
                  </a:cubicBezTo>
                  <a:cubicBezTo>
                    <a:pt x="8" y="1"/>
                    <a:pt x="15" y="0"/>
                    <a:pt x="21" y="4"/>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79"/>
            <p:cNvSpPr>
              <a:spLocks/>
            </p:cNvSpPr>
            <p:nvPr userDrawn="1"/>
          </p:nvSpPr>
          <p:spPr bwMode="gray">
            <a:xfrm>
              <a:off x="8074943" y="5048728"/>
              <a:ext cx="378003" cy="390397"/>
            </a:xfrm>
            <a:custGeom>
              <a:avLst/>
              <a:gdLst>
                <a:gd name="T0" fmla="*/ 25 w 32"/>
                <a:gd name="T1" fmla="*/ 5 h 33"/>
                <a:gd name="T2" fmla="*/ 28 w 32"/>
                <a:gd name="T3" fmla="*/ 25 h 33"/>
                <a:gd name="T4" fmla="*/ 7 w 32"/>
                <a:gd name="T5" fmla="*/ 28 h 33"/>
                <a:gd name="T6" fmla="*/ 4 w 32"/>
                <a:gd name="T7" fmla="*/ 8 h 33"/>
                <a:gd name="T8" fmla="*/ 25 w 32"/>
                <a:gd name="T9" fmla="*/ 5 h 33"/>
              </a:gdLst>
              <a:ahLst/>
              <a:cxnLst>
                <a:cxn ang="0">
                  <a:pos x="T0" y="T1"/>
                </a:cxn>
                <a:cxn ang="0">
                  <a:pos x="T2" y="T3"/>
                </a:cxn>
                <a:cxn ang="0">
                  <a:pos x="T4" y="T5"/>
                </a:cxn>
                <a:cxn ang="0">
                  <a:pos x="T6" y="T7"/>
                </a:cxn>
                <a:cxn ang="0">
                  <a:pos x="T8" y="T9"/>
                </a:cxn>
              </a:cxnLst>
              <a:rect l="0" t="0" r="r" b="b"/>
              <a:pathLst>
                <a:path w="32" h="33">
                  <a:moveTo>
                    <a:pt x="25" y="5"/>
                  </a:moveTo>
                  <a:cubicBezTo>
                    <a:pt x="31" y="10"/>
                    <a:pt x="32" y="19"/>
                    <a:pt x="28" y="25"/>
                  </a:cubicBezTo>
                  <a:cubicBezTo>
                    <a:pt x="23" y="31"/>
                    <a:pt x="14" y="33"/>
                    <a:pt x="7" y="28"/>
                  </a:cubicBezTo>
                  <a:cubicBezTo>
                    <a:pt x="1" y="23"/>
                    <a:pt x="0" y="14"/>
                    <a:pt x="4" y="8"/>
                  </a:cubicBezTo>
                  <a:cubicBezTo>
                    <a:pt x="9" y="1"/>
                    <a:pt x="18" y="0"/>
                    <a:pt x="25" y="5"/>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0"/>
            <p:cNvSpPr>
              <a:spLocks/>
            </p:cNvSpPr>
            <p:nvPr userDrawn="1"/>
          </p:nvSpPr>
          <p:spPr bwMode="gray">
            <a:xfrm>
              <a:off x="8155499" y="5110696"/>
              <a:ext cx="780798" cy="681649"/>
            </a:xfrm>
            <a:custGeom>
              <a:avLst/>
              <a:gdLst>
                <a:gd name="T0" fmla="*/ 126 w 126"/>
                <a:gd name="T1" fmla="*/ 74 h 110"/>
                <a:gd name="T2" fmla="*/ 98 w 126"/>
                <a:gd name="T3" fmla="*/ 110 h 110"/>
                <a:gd name="T4" fmla="*/ 0 w 126"/>
                <a:gd name="T5" fmla="*/ 44 h 110"/>
                <a:gd name="T6" fmla="*/ 35 w 126"/>
                <a:gd name="T7" fmla="*/ 0 h 110"/>
                <a:gd name="T8" fmla="*/ 126 w 126"/>
                <a:gd name="T9" fmla="*/ 74 h 110"/>
              </a:gdLst>
              <a:ahLst/>
              <a:cxnLst>
                <a:cxn ang="0">
                  <a:pos x="T0" y="T1"/>
                </a:cxn>
                <a:cxn ang="0">
                  <a:pos x="T2" y="T3"/>
                </a:cxn>
                <a:cxn ang="0">
                  <a:pos x="T4" y="T5"/>
                </a:cxn>
                <a:cxn ang="0">
                  <a:pos x="T6" y="T7"/>
                </a:cxn>
                <a:cxn ang="0">
                  <a:pos x="T8" y="T9"/>
                </a:cxn>
              </a:cxnLst>
              <a:rect l="0" t="0" r="r" b="b"/>
              <a:pathLst>
                <a:path w="126" h="110">
                  <a:moveTo>
                    <a:pt x="126" y="74"/>
                  </a:moveTo>
                  <a:lnTo>
                    <a:pt x="98" y="110"/>
                  </a:lnTo>
                  <a:lnTo>
                    <a:pt x="0" y="44"/>
                  </a:lnTo>
                  <a:lnTo>
                    <a:pt x="35" y="0"/>
                  </a:lnTo>
                  <a:lnTo>
                    <a:pt x="126" y="74"/>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1" name="Freeform 181"/>
            <p:cNvSpPr>
              <a:spLocks/>
            </p:cNvSpPr>
            <p:nvPr userDrawn="1"/>
          </p:nvSpPr>
          <p:spPr bwMode="gray">
            <a:xfrm>
              <a:off x="8688424" y="5519685"/>
              <a:ext cx="322234" cy="322234"/>
            </a:xfrm>
            <a:custGeom>
              <a:avLst/>
              <a:gdLst>
                <a:gd name="T0" fmla="*/ 6 w 27"/>
                <a:gd name="T1" fmla="*/ 23 h 27"/>
                <a:gd name="T2" fmla="*/ 4 w 27"/>
                <a:gd name="T3" fmla="*/ 6 h 27"/>
                <a:gd name="T4" fmla="*/ 21 w 27"/>
                <a:gd name="T5" fmla="*/ 4 h 27"/>
                <a:gd name="T6" fmla="*/ 23 w 27"/>
                <a:gd name="T7" fmla="*/ 21 h 27"/>
                <a:gd name="T8" fmla="*/ 6 w 27"/>
                <a:gd name="T9" fmla="*/ 23 h 27"/>
              </a:gdLst>
              <a:ahLst/>
              <a:cxnLst>
                <a:cxn ang="0">
                  <a:pos x="T0" y="T1"/>
                </a:cxn>
                <a:cxn ang="0">
                  <a:pos x="T2" y="T3"/>
                </a:cxn>
                <a:cxn ang="0">
                  <a:pos x="T4" y="T5"/>
                </a:cxn>
                <a:cxn ang="0">
                  <a:pos x="T6" y="T7"/>
                </a:cxn>
                <a:cxn ang="0">
                  <a:pos x="T8" y="T9"/>
                </a:cxn>
              </a:cxnLst>
              <a:rect l="0" t="0" r="r" b="b"/>
              <a:pathLst>
                <a:path w="27" h="27">
                  <a:moveTo>
                    <a:pt x="6" y="23"/>
                  </a:moveTo>
                  <a:cubicBezTo>
                    <a:pt x="1" y="19"/>
                    <a:pt x="0" y="12"/>
                    <a:pt x="4" y="6"/>
                  </a:cubicBezTo>
                  <a:cubicBezTo>
                    <a:pt x="8" y="1"/>
                    <a:pt x="15" y="0"/>
                    <a:pt x="21" y="4"/>
                  </a:cubicBezTo>
                  <a:cubicBezTo>
                    <a:pt x="26" y="8"/>
                    <a:pt x="27" y="16"/>
                    <a:pt x="23" y="21"/>
                  </a:cubicBezTo>
                  <a:cubicBezTo>
                    <a:pt x="19" y="26"/>
                    <a:pt x="11" y="27"/>
                    <a:pt x="6" y="23"/>
                  </a:cubicBezTo>
                  <a:close/>
                </a:path>
              </a:pathLst>
            </a:custGeom>
            <a:solidFill>
              <a:srgbClr val="5C2D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 name="Freeform 182"/>
            <p:cNvSpPr>
              <a:spLocks/>
            </p:cNvSpPr>
            <p:nvPr userDrawn="1"/>
          </p:nvSpPr>
          <p:spPr bwMode="gray">
            <a:xfrm>
              <a:off x="8700818" y="5544472"/>
              <a:ext cx="285053" cy="285053"/>
            </a:xfrm>
            <a:custGeom>
              <a:avLst/>
              <a:gdLst>
                <a:gd name="T0" fmla="*/ 0 w 24"/>
                <a:gd name="T1" fmla="*/ 12 h 24"/>
                <a:gd name="T2" fmla="*/ 12 w 24"/>
                <a:gd name="T3" fmla="*/ 0 h 24"/>
                <a:gd name="T4" fmla="*/ 24 w 24"/>
                <a:gd name="T5" fmla="*/ 12 h 24"/>
                <a:gd name="T6" fmla="*/ 12 w 24"/>
                <a:gd name="T7" fmla="*/ 24 h 24"/>
                <a:gd name="T8" fmla="*/ 0 w 24"/>
                <a:gd name="T9" fmla="*/ 12 h 24"/>
              </a:gdLst>
              <a:ahLst/>
              <a:cxnLst>
                <a:cxn ang="0">
                  <a:pos x="T0" y="T1"/>
                </a:cxn>
                <a:cxn ang="0">
                  <a:pos x="T2" y="T3"/>
                </a:cxn>
                <a:cxn ang="0">
                  <a:pos x="T4" y="T5"/>
                </a:cxn>
                <a:cxn ang="0">
                  <a:pos x="T6" y="T7"/>
                </a:cxn>
                <a:cxn ang="0">
                  <a:pos x="T8" y="T9"/>
                </a:cxn>
              </a:cxnLst>
              <a:rect l="0" t="0" r="r" b="b"/>
              <a:pathLst>
                <a:path w="24" h="24">
                  <a:moveTo>
                    <a:pt x="0" y="12"/>
                  </a:moveTo>
                  <a:cubicBezTo>
                    <a:pt x="0" y="5"/>
                    <a:pt x="6" y="0"/>
                    <a:pt x="12" y="0"/>
                  </a:cubicBezTo>
                  <a:cubicBezTo>
                    <a:pt x="19" y="0"/>
                    <a:pt x="24" y="5"/>
                    <a:pt x="24" y="12"/>
                  </a:cubicBezTo>
                  <a:cubicBezTo>
                    <a:pt x="24" y="19"/>
                    <a:pt x="19" y="24"/>
                    <a:pt x="12" y="24"/>
                  </a:cubicBezTo>
                  <a:cubicBezTo>
                    <a:pt x="6" y="24"/>
                    <a:pt x="0" y="18"/>
                    <a:pt x="0" y="12"/>
                  </a:cubicBez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 name="Freeform 183"/>
            <p:cNvSpPr>
              <a:spLocks/>
            </p:cNvSpPr>
            <p:nvPr userDrawn="1"/>
          </p:nvSpPr>
          <p:spPr bwMode="gray">
            <a:xfrm>
              <a:off x="8700818" y="5686997"/>
              <a:ext cx="285053" cy="663056"/>
            </a:xfrm>
            <a:custGeom>
              <a:avLst/>
              <a:gdLst>
                <a:gd name="T0" fmla="*/ 0 w 46"/>
                <a:gd name="T1" fmla="*/ 0 h 107"/>
                <a:gd name="T2" fmla="*/ 46 w 46"/>
                <a:gd name="T3" fmla="*/ 0 h 107"/>
                <a:gd name="T4" fmla="*/ 42 w 46"/>
                <a:gd name="T5" fmla="*/ 105 h 107"/>
                <a:gd name="T6" fmla="*/ 2 w 46"/>
                <a:gd name="T7" fmla="*/ 107 h 107"/>
                <a:gd name="T8" fmla="*/ 0 w 46"/>
                <a:gd name="T9" fmla="*/ 0 h 107"/>
              </a:gdLst>
              <a:ahLst/>
              <a:cxnLst>
                <a:cxn ang="0">
                  <a:pos x="T0" y="T1"/>
                </a:cxn>
                <a:cxn ang="0">
                  <a:pos x="T2" y="T3"/>
                </a:cxn>
                <a:cxn ang="0">
                  <a:pos x="T4" y="T5"/>
                </a:cxn>
                <a:cxn ang="0">
                  <a:pos x="T6" y="T7"/>
                </a:cxn>
                <a:cxn ang="0">
                  <a:pos x="T8" y="T9"/>
                </a:cxn>
              </a:cxnLst>
              <a:rect l="0" t="0" r="r" b="b"/>
              <a:pathLst>
                <a:path w="46" h="107">
                  <a:moveTo>
                    <a:pt x="0" y="0"/>
                  </a:moveTo>
                  <a:lnTo>
                    <a:pt x="46" y="0"/>
                  </a:lnTo>
                  <a:lnTo>
                    <a:pt x="42" y="105"/>
                  </a:lnTo>
                  <a:lnTo>
                    <a:pt x="2" y="107"/>
                  </a:lnTo>
                  <a:lnTo>
                    <a:pt x="0" y="0"/>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4" name="Freeform 184"/>
            <p:cNvSpPr>
              <a:spLocks/>
            </p:cNvSpPr>
            <p:nvPr userDrawn="1"/>
          </p:nvSpPr>
          <p:spPr bwMode="gray">
            <a:xfrm>
              <a:off x="7870446" y="5098302"/>
              <a:ext cx="632074" cy="495744"/>
            </a:xfrm>
            <a:custGeom>
              <a:avLst/>
              <a:gdLst>
                <a:gd name="T0" fmla="*/ 3 w 53"/>
                <a:gd name="T1" fmla="*/ 42 h 42"/>
                <a:gd name="T2" fmla="*/ 27 w 53"/>
                <a:gd name="T3" fmla="*/ 36 h 42"/>
                <a:gd name="T4" fmla="*/ 50 w 53"/>
                <a:gd name="T5" fmla="*/ 42 h 42"/>
                <a:gd name="T6" fmla="*/ 53 w 53"/>
                <a:gd name="T7" fmla="*/ 0 h 42"/>
                <a:gd name="T8" fmla="*/ 0 w 53"/>
                <a:gd name="T9" fmla="*/ 0 h 42"/>
                <a:gd name="T10" fmla="*/ 3 w 53"/>
                <a:gd name="T11" fmla="*/ 42 h 42"/>
              </a:gdLst>
              <a:ahLst/>
              <a:cxnLst>
                <a:cxn ang="0">
                  <a:pos x="T0" y="T1"/>
                </a:cxn>
                <a:cxn ang="0">
                  <a:pos x="T2" y="T3"/>
                </a:cxn>
                <a:cxn ang="0">
                  <a:pos x="T4" y="T5"/>
                </a:cxn>
                <a:cxn ang="0">
                  <a:pos x="T6" y="T7"/>
                </a:cxn>
                <a:cxn ang="0">
                  <a:pos x="T8" y="T9"/>
                </a:cxn>
                <a:cxn ang="0">
                  <a:pos x="T10" y="T11"/>
                </a:cxn>
              </a:cxnLst>
              <a:rect l="0" t="0" r="r" b="b"/>
              <a:pathLst>
                <a:path w="53" h="42">
                  <a:moveTo>
                    <a:pt x="3" y="42"/>
                  </a:moveTo>
                  <a:cubicBezTo>
                    <a:pt x="3" y="40"/>
                    <a:pt x="14" y="36"/>
                    <a:pt x="27" y="36"/>
                  </a:cubicBezTo>
                  <a:cubicBezTo>
                    <a:pt x="40" y="36"/>
                    <a:pt x="50" y="40"/>
                    <a:pt x="50" y="42"/>
                  </a:cubicBezTo>
                  <a:cubicBezTo>
                    <a:pt x="53" y="0"/>
                    <a:pt x="53" y="0"/>
                    <a:pt x="53" y="0"/>
                  </a:cubicBezTo>
                  <a:cubicBezTo>
                    <a:pt x="0" y="0"/>
                    <a:pt x="0" y="0"/>
                    <a:pt x="0" y="0"/>
                  </a:cubicBezTo>
                  <a:lnTo>
                    <a:pt x="3" y="4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Freeform 185"/>
            <p:cNvSpPr>
              <a:spLocks/>
            </p:cNvSpPr>
            <p:nvPr userDrawn="1"/>
          </p:nvSpPr>
          <p:spPr bwMode="gray">
            <a:xfrm>
              <a:off x="7814677" y="4069633"/>
              <a:ext cx="402790" cy="1431460"/>
            </a:xfrm>
            <a:custGeom>
              <a:avLst/>
              <a:gdLst>
                <a:gd name="T0" fmla="*/ 65 w 65"/>
                <a:gd name="T1" fmla="*/ 229 h 231"/>
                <a:gd name="T2" fmla="*/ 0 w 65"/>
                <a:gd name="T3" fmla="*/ 231 h 231"/>
                <a:gd name="T4" fmla="*/ 0 w 65"/>
                <a:gd name="T5" fmla="*/ 35 h 231"/>
                <a:gd name="T6" fmla="*/ 15 w 65"/>
                <a:gd name="T7" fmla="*/ 0 h 231"/>
                <a:gd name="T8" fmla="*/ 61 w 65"/>
                <a:gd name="T9" fmla="*/ 0 h 231"/>
                <a:gd name="T10" fmla="*/ 61 w 65"/>
                <a:gd name="T11" fmla="*/ 172 h 231"/>
                <a:gd name="T12" fmla="*/ 65 w 65"/>
                <a:gd name="T13" fmla="*/ 229 h 231"/>
              </a:gdLst>
              <a:ahLst/>
              <a:cxnLst>
                <a:cxn ang="0">
                  <a:pos x="T0" y="T1"/>
                </a:cxn>
                <a:cxn ang="0">
                  <a:pos x="T2" y="T3"/>
                </a:cxn>
                <a:cxn ang="0">
                  <a:pos x="T4" y="T5"/>
                </a:cxn>
                <a:cxn ang="0">
                  <a:pos x="T6" y="T7"/>
                </a:cxn>
                <a:cxn ang="0">
                  <a:pos x="T8" y="T9"/>
                </a:cxn>
                <a:cxn ang="0">
                  <a:pos x="T10" y="T11"/>
                </a:cxn>
                <a:cxn ang="0">
                  <a:pos x="T12" y="T13"/>
                </a:cxn>
              </a:cxnLst>
              <a:rect l="0" t="0" r="r" b="b"/>
              <a:pathLst>
                <a:path w="65" h="231">
                  <a:moveTo>
                    <a:pt x="65" y="229"/>
                  </a:moveTo>
                  <a:lnTo>
                    <a:pt x="0" y="231"/>
                  </a:lnTo>
                  <a:lnTo>
                    <a:pt x="0" y="35"/>
                  </a:lnTo>
                  <a:lnTo>
                    <a:pt x="15" y="0"/>
                  </a:lnTo>
                  <a:lnTo>
                    <a:pt x="61" y="0"/>
                  </a:lnTo>
                  <a:lnTo>
                    <a:pt x="61" y="172"/>
                  </a:lnTo>
                  <a:lnTo>
                    <a:pt x="65" y="229"/>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 name="Freeform 186"/>
            <p:cNvSpPr>
              <a:spLocks/>
            </p:cNvSpPr>
            <p:nvPr userDrawn="1"/>
          </p:nvSpPr>
          <p:spPr bwMode="gray">
            <a:xfrm>
              <a:off x="8192680" y="4069633"/>
              <a:ext cx="427578" cy="1406673"/>
            </a:xfrm>
            <a:custGeom>
              <a:avLst/>
              <a:gdLst>
                <a:gd name="T0" fmla="*/ 10 w 69"/>
                <a:gd name="T1" fmla="*/ 227 h 227"/>
                <a:gd name="T2" fmla="*/ 69 w 69"/>
                <a:gd name="T3" fmla="*/ 200 h 227"/>
                <a:gd name="T4" fmla="*/ 59 w 69"/>
                <a:gd name="T5" fmla="*/ 160 h 227"/>
                <a:gd name="T6" fmla="*/ 61 w 69"/>
                <a:gd name="T7" fmla="*/ 35 h 227"/>
                <a:gd name="T8" fmla="*/ 48 w 69"/>
                <a:gd name="T9" fmla="*/ 0 h 227"/>
                <a:gd name="T10" fmla="*/ 0 w 69"/>
                <a:gd name="T11" fmla="*/ 0 h 227"/>
                <a:gd name="T12" fmla="*/ 0 w 69"/>
                <a:gd name="T13" fmla="*/ 172 h 227"/>
                <a:gd name="T14" fmla="*/ 10 w 69"/>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27">
                  <a:moveTo>
                    <a:pt x="10" y="227"/>
                  </a:moveTo>
                  <a:lnTo>
                    <a:pt x="69" y="200"/>
                  </a:lnTo>
                  <a:lnTo>
                    <a:pt x="59" y="160"/>
                  </a:lnTo>
                  <a:lnTo>
                    <a:pt x="61" y="35"/>
                  </a:lnTo>
                  <a:lnTo>
                    <a:pt x="48" y="0"/>
                  </a:lnTo>
                  <a:lnTo>
                    <a:pt x="0" y="0"/>
                  </a:lnTo>
                  <a:lnTo>
                    <a:pt x="0" y="172"/>
                  </a:lnTo>
                  <a:lnTo>
                    <a:pt x="10" y="227"/>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 name="Freeform 187"/>
            <p:cNvSpPr>
              <a:spLocks/>
            </p:cNvSpPr>
            <p:nvPr userDrawn="1"/>
          </p:nvSpPr>
          <p:spPr bwMode="gray">
            <a:xfrm>
              <a:off x="8074943" y="3908516"/>
              <a:ext cx="223085" cy="266461"/>
            </a:xfrm>
            <a:custGeom>
              <a:avLst/>
              <a:gdLst>
                <a:gd name="T0" fmla="*/ 19 w 19"/>
                <a:gd name="T1" fmla="*/ 15 h 23"/>
                <a:gd name="T2" fmla="*/ 19 w 19"/>
                <a:gd name="T3" fmla="*/ 0 h 23"/>
                <a:gd name="T4" fmla="*/ 0 w 19"/>
                <a:gd name="T5" fmla="*/ 0 h 23"/>
                <a:gd name="T6" fmla="*/ 0 w 19"/>
                <a:gd name="T7" fmla="*/ 15 h 23"/>
                <a:gd name="T8" fmla="*/ 9 w 19"/>
                <a:gd name="T9" fmla="*/ 23 h 23"/>
                <a:gd name="T10" fmla="*/ 19 w 19"/>
                <a:gd name="T11" fmla="*/ 15 h 23"/>
              </a:gdLst>
              <a:ahLst/>
              <a:cxnLst>
                <a:cxn ang="0">
                  <a:pos x="T0" y="T1"/>
                </a:cxn>
                <a:cxn ang="0">
                  <a:pos x="T2" y="T3"/>
                </a:cxn>
                <a:cxn ang="0">
                  <a:pos x="T4" y="T5"/>
                </a:cxn>
                <a:cxn ang="0">
                  <a:pos x="T6" y="T7"/>
                </a:cxn>
                <a:cxn ang="0">
                  <a:pos x="T8" y="T9"/>
                </a:cxn>
                <a:cxn ang="0">
                  <a:pos x="T10" y="T11"/>
                </a:cxn>
              </a:cxnLst>
              <a:rect l="0" t="0" r="r" b="b"/>
              <a:pathLst>
                <a:path w="19" h="23">
                  <a:moveTo>
                    <a:pt x="19" y="15"/>
                  </a:moveTo>
                  <a:cubicBezTo>
                    <a:pt x="19" y="0"/>
                    <a:pt x="19" y="0"/>
                    <a:pt x="19" y="0"/>
                  </a:cubicBezTo>
                  <a:cubicBezTo>
                    <a:pt x="0" y="0"/>
                    <a:pt x="0" y="0"/>
                    <a:pt x="0" y="0"/>
                  </a:cubicBezTo>
                  <a:cubicBezTo>
                    <a:pt x="0" y="15"/>
                    <a:pt x="0" y="15"/>
                    <a:pt x="0" y="15"/>
                  </a:cubicBezTo>
                  <a:cubicBezTo>
                    <a:pt x="0" y="19"/>
                    <a:pt x="3" y="23"/>
                    <a:pt x="9" y="23"/>
                  </a:cubicBezTo>
                  <a:cubicBezTo>
                    <a:pt x="16" y="23"/>
                    <a:pt x="19" y="19"/>
                    <a:pt x="19" y="15"/>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88"/>
            <p:cNvSpPr>
              <a:spLocks/>
            </p:cNvSpPr>
            <p:nvPr userDrawn="1"/>
          </p:nvSpPr>
          <p:spPr bwMode="gray">
            <a:xfrm>
              <a:off x="8050155" y="3871335"/>
              <a:ext cx="247872" cy="198298"/>
            </a:xfrm>
            <a:custGeom>
              <a:avLst/>
              <a:gdLst>
                <a:gd name="T0" fmla="*/ 1 w 21"/>
                <a:gd name="T1" fmla="*/ 4 h 17"/>
                <a:gd name="T2" fmla="*/ 21 w 21"/>
                <a:gd name="T3" fmla="*/ 17 h 17"/>
                <a:gd name="T4" fmla="*/ 21 w 21"/>
                <a:gd name="T5" fmla="*/ 2 h 17"/>
                <a:gd name="T6" fmla="*/ 0 w 21"/>
                <a:gd name="T7" fmla="*/ 0 h 17"/>
                <a:gd name="T8" fmla="*/ 1 w 21"/>
                <a:gd name="T9" fmla="*/ 4 h 17"/>
              </a:gdLst>
              <a:ahLst/>
              <a:cxnLst>
                <a:cxn ang="0">
                  <a:pos x="T0" y="T1"/>
                </a:cxn>
                <a:cxn ang="0">
                  <a:pos x="T2" y="T3"/>
                </a:cxn>
                <a:cxn ang="0">
                  <a:pos x="T4" y="T5"/>
                </a:cxn>
                <a:cxn ang="0">
                  <a:pos x="T6" y="T7"/>
                </a:cxn>
                <a:cxn ang="0">
                  <a:pos x="T8" y="T9"/>
                </a:cxn>
              </a:cxnLst>
              <a:rect l="0" t="0" r="r" b="b"/>
              <a:pathLst>
                <a:path w="21" h="17">
                  <a:moveTo>
                    <a:pt x="1" y="4"/>
                  </a:moveTo>
                  <a:cubicBezTo>
                    <a:pt x="6" y="10"/>
                    <a:pt x="12" y="14"/>
                    <a:pt x="21" y="17"/>
                  </a:cubicBezTo>
                  <a:cubicBezTo>
                    <a:pt x="21" y="2"/>
                    <a:pt x="21" y="2"/>
                    <a:pt x="21" y="2"/>
                  </a:cubicBezTo>
                  <a:cubicBezTo>
                    <a:pt x="0" y="0"/>
                    <a:pt x="0" y="0"/>
                    <a:pt x="0" y="0"/>
                  </a:cubicBezTo>
                  <a:lnTo>
                    <a:pt x="1" y="4"/>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89"/>
            <p:cNvSpPr>
              <a:spLocks/>
            </p:cNvSpPr>
            <p:nvPr userDrawn="1"/>
          </p:nvSpPr>
          <p:spPr bwMode="gray">
            <a:xfrm>
              <a:off x="7870446" y="3542902"/>
              <a:ext cx="532925" cy="563907"/>
            </a:xfrm>
            <a:custGeom>
              <a:avLst/>
              <a:gdLst>
                <a:gd name="T0" fmla="*/ 44 w 45"/>
                <a:gd name="T1" fmla="*/ 28 h 48"/>
                <a:gd name="T2" fmla="*/ 39 w 45"/>
                <a:gd name="T3" fmla="*/ 19 h 48"/>
                <a:gd name="T4" fmla="*/ 39 w 45"/>
                <a:gd name="T5" fmla="*/ 18 h 48"/>
                <a:gd name="T6" fmla="*/ 41 w 45"/>
                <a:gd name="T7" fmla="*/ 17 h 48"/>
                <a:gd name="T8" fmla="*/ 42 w 45"/>
                <a:gd name="T9" fmla="*/ 15 h 48"/>
                <a:gd name="T10" fmla="*/ 37 w 45"/>
                <a:gd name="T11" fmla="*/ 10 h 48"/>
                <a:gd name="T12" fmla="*/ 35 w 45"/>
                <a:gd name="T13" fmla="*/ 8 h 48"/>
                <a:gd name="T14" fmla="*/ 31 w 45"/>
                <a:gd name="T15" fmla="*/ 0 h 48"/>
                <a:gd name="T16" fmla="*/ 3 w 45"/>
                <a:gd name="T17" fmla="*/ 8 h 48"/>
                <a:gd name="T18" fmla="*/ 4 w 45"/>
                <a:gd name="T19" fmla="*/ 12 h 48"/>
                <a:gd name="T20" fmla="*/ 0 w 45"/>
                <a:gd name="T21" fmla="*/ 13 h 48"/>
                <a:gd name="T22" fmla="*/ 43 w 45"/>
                <a:gd name="T23" fmla="*/ 31 h 48"/>
                <a:gd name="T24" fmla="*/ 44 w 45"/>
                <a:gd name="T25"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8">
                  <a:moveTo>
                    <a:pt x="44" y="28"/>
                  </a:moveTo>
                  <a:cubicBezTo>
                    <a:pt x="41" y="26"/>
                    <a:pt x="39" y="19"/>
                    <a:pt x="39" y="19"/>
                  </a:cubicBezTo>
                  <a:cubicBezTo>
                    <a:pt x="39" y="19"/>
                    <a:pt x="39" y="18"/>
                    <a:pt x="39" y="18"/>
                  </a:cubicBezTo>
                  <a:cubicBezTo>
                    <a:pt x="41" y="17"/>
                    <a:pt x="41" y="17"/>
                    <a:pt x="41" y="17"/>
                  </a:cubicBezTo>
                  <a:cubicBezTo>
                    <a:pt x="42" y="17"/>
                    <a:pt x="42" y="16"/>
                    <a:pt x="42" y="15"/>
                  </a:cubicBezTo>
                  <a:cubicBezTo>
                    <a:pt x="37" y="10"/>
                    <a:pt x="37" y="10"/>
                    <a:pt x="37" y="10"/>
                  </a:cubicBezTo>
                  <a:cubicBezTo>
                    <a:pt x="36" y="9"/>
                    <a:pt x="36" y="9"/>
                    <a:pt x="35" y="8"/>
                  </a:cubicBezTo>
                  <a:cubicBezTo>
                    <a:pt x="31" y="0"/>
                    <a:pt x="31" y="0"/>
                    <a:pt x="31" y="0"/>
                  </a:cubicBezTo>
                  <a:cubicBezTo>
                    <a:pt x="3" y="8"/>
                    <a:pt x="3" y="8"/>
                    <a:pt x="3" y="8"/>
                  </a:cubicBezTo>
                  <a:cubicBezTo>
                    <a:pt x="4" y="12"/>
                    <a:pt x="4" y="12"/>
                    <a:pt x="4" y="12"/>
                  </a:cubicBezTo>
                  <a:cubicBezTo>
                    <a:pt x="0" y="13"/>
                    <a:pt x="0" y="13"/>
                    <a:pt x="0" y="13"/>
                  </a:cubicBezTo>
                  <a:cubicBezTo>
                    <a:pt x="0" y="13"/>
                    <a:pt x="4" y="48"/>
                    <a:pt x="43" y="31"/>
                  </a:cubicBezTo>
                  <a:cubicBezTo>
                    <a:pt x="44" y="31"/>
                    <a:pt x="45" y="29"/>
                    <a:pt x="44" y="28"/>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90"/>
            <p:cNvSpPr>
              <a:spLocks/>
            </p:cNvSpPr>
            <p:nvPr userDrawn="1"/>
          </p:nvSpPr>
          <p:spPr bwMode="gray">
            <a:xfrm>
              <a:off x="7851858" y="3412771"/>
              <a:ext cx="421383" cy="539120"/>
            </a:xfrm>
            <a:custGeom>
              <a:avLst/>
              <a:gdLst>
                <a:gd name="T0" fmla="*/ 5 w 36"/>
                <a:gd name="T1" fmla="*/ 12 h 46"/>
                <a:gd name="T2" fmla="*/ 24 w 36"/>
                <a:gd name="T3" fmla="*/ 1 h 46"/>
                <a:gd name="T4" fmla="*/ 35 w 36"/>
                <a:gd name="T5" fmla="*/ 5 h 46"/>
                <a:gd name="T6" fmla="*/ 27 w 36"/>
                <a:gd name="T7" fmla="*/ 14 h 46"/>
                <a:gd name="T8" fmla="*/ 23 w 36"/>
                <a:gd name="T9" fmla="*/ 15 h 46"/>
                <a:gd name="T10" fmla="*/ 21 w 36"/>
                <a:gd name="T11" fmla="*/ 18 h 46"/>
                <a:gd name="T12" fmla="*/ 26 w 36"/>
                <a:gd name="T13" fmla="*/ 27 h 46"/>
                <a:gd name="T14" fmla="*/ 24 w 36"/>
                <a:gd name="T15" fmla="*/ 29 h 46"/>
                <a:gd name="T16" fmla="*/ 23 w 36"/>
                <a:gd name="T17" fmla="*/ 28 h 46"/>
                <a:gd name="T18" fmla="*/ 16 w 36"/>
                <a:gd name="T19" fmla="*/ 26 h 46"/>
                <a:gd name="T20" fmla="*/ 17 w 36"/>
                <a:gd name="T21" fmla="*/ 33 h 46"/>
                <a:gd name="T22" fmla="*/ 21 w 36"/>
                <a:gd name="T23" fmla="*/ 36 h 46"/>
                <a:gd name="T24" fmla="*/ 18 w 36"/>
                <a:gd name="T25" fmla="*/ 46 h 46"/>
                <a:gd name="T26" fmla="*/ 3 w 36"/>
                <a:gd name="T27" fmla="*/ 35 h 46"/>
                <a:gd name="T28" fmla="*/ 3 w 36"/>
                <a:gd name="T29" fmla="*/ 15 h 46"/>
                <a:gd name="T30" fmla="*/ 5 w 36"/>
                <a:gd name="T31"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6">
                  <a:moveTo>
                    <a:pt x="5" y="12"/>
                  </a:moveTo>
                  <a:cubicBezTo>
                    <a:pt x="9" y="8"/>
                    <a:pt x="16" y="3"/>
                    <a:pt x="24" y="1"/>
                  </a:cubicBezTo>
                  <a:cubicBezTo>
                    <a:pt x="29" y="0"/>
                    <a:pt x="33" y="1"/>
                    <a:pt x="35" y="5"/>
                  </a:cubicBezTo>
                  <a:cubicBezTo>
                    <a:pt x="36" y="11"/>
                    <a:pt x="30" y="13"/>
                    <a:pt x="27" y="14"/>
                  </a:cubicBezTo>
                  <a:cubicBezTo>
                    <a:pt x="23" y="15"/>
                    <a:pt x="23" y="15"/>
                    <a:pt x="23" y="15"/>
                  </a:cubicBezTo>
                  <a:cubicBezTo>
                    <a:pt x="21" y="15"/>
                    <a:pt x="21" y="17"/>
                    <a:pt x="21" y="18"/>
                  </a:cubicBezTo>
                  <a:cubicBezTo>
                    <a:pt x="26" y="27"/>
                    <a:pt x="26" y="27"/>
                    <a:pt x="26" y="27"/>
                  </a:cubicBezTo>
                  <a:cubicBezTo>
                    <a:pt x="24" y="29"/>
                    <a:pt x="24" y="29"/>
                    <a:pt x="24" y="29"/>
                  </a:cubicBezTo>
                  <a:cubicBezTo>
                    <a:pt x="24" y="29"/>
                    <a:pt x="23" y="29"/>
                    <a:pt x="23" y="28"/>
                  </a:cubicBezTo>
                  <a:cubicBezTo>
                    <a:pt x="22" y="27"/>
                    <a:pt x="19" y="24"/>
                    <a:pt x="16" y="26"/>
                  </a:cubicBezTo>
                  <a:cubicBezTo>
                    <a:pt x="13" y="28"/>
                    <a:pt x="15" y="31"/>
                    <a:pt x="17" y="33"/>
                  </a:cubicBezTo>
                  <a:cubicBezTo>
                    <a:pt x="18" y="34"/>
                    <a:pt x="20" y="34"/>
                    <a:pt x="21" y="36"/>
                  </a:cubicBezTo>
                  <a:cubicBezTo>
                    <a:pt x="22" y="37"/>
                    <a:pt x="24" y="43"/>
                    <a:pt x="18" y="46"/>
                  </a:cubicBezTo>
                  <a:cubicBezTo>
                    <a:pt x="11" y="44"/>
                    <a:pt x="6" y="39"/>
                    <a:pt x="3" y="35"/>
                  </a:cubicBezTo>
                  <a:cubicBezTo>
                    <a:pt x="0" y="29"/>
                    <a:pt x="0" y="22"/>
                    <a:pt x="3" y="15"/>
                  </a:cubicBezTo>
                  <a:cubicBezTo>
                    <a:pt x="3" y="14"/>
                    <a:pt x="4" y="13"/>
                    <a:pt x="5" y="12"/>
                  </a:cubicBezTo>
                  <a:close/>
                </a:path>
              </a:pathLst>
            </a:custGeom>
            <a:solidFill>
              <a:srgbClr val="141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91"/>
            <p:cNvSpPr>
              <a:spLocks/>
            </p:cNvSpPr>
            <p:nvPr userDrawn="1"/>
          </p:nvSpPr>
          <p:spPr bwMode="gray">
            <a:xfrm>
              <a:off x="8205074" y="3660643"/>
              <a:ext cx="49574" cy="30982"/>
            </a:xfrm>
            <a:custGeom>
              <a:avLst/>
              <a:gdLst>
                <a:gd name="T0" fmla="*/ 3 w 4"/>
                <a:gd name="T1" fmla="*/ 1 h 3"/>
                <a:gd name="T2" fmla="*/ 2 w 4"/>
                <a:gd name="T3" fmla="*/ 3 h 3"/>
                <a:gd name="T4" fmla="*/ 0 w 4"/>
                <a:gd name="T5" fmla="*/ 2 h 3"/>
                <a:gd name="T6" fmla="*/ 1 w 4"/>
                <a:gd name="T7" fmla="*/ 0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4" y="2"/>
                    <a:pt x="3" y="3"/>
                    <a:pt x="2" y="3"/>
                  </a:cubicBezTo>
                  <a:cubicBezTo>
                    <a:pt x="1" y="3"/>
                    <a:pt x="1" y="3"/>
                    <a:pt x="0" y="2"/>
                  </a:cubicBezTo>
                  <a:cubicBezTo>
                    <a:pt x="0" y="1"/>
                    <a:pt x="1" y="1"/>
                    <a:pt x="1" y="0"/>
                  </a:cubicBezTo>
                  <a:cubicBezTo>
                    <a:pt x="2" y="0"/>
                    <a:pt x="3"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92"/>
            <p:cNvSpPr>
              <a:spLocks/>
            </p:cNvSpPr>
            <p:nvPr userDrawn="1"/>
          </p:nvSpPr>
          <p:spPr bwMode="gray">
            <a:xfrm>
              <a:off x="8192680" y="4069633"/>
              <a:ext cx="167312" cy="817978"/>
            </a:xfrm>
            <a:custGeom>
              <a:avLst/>
              <a:gdLst>
                <a:gd name="T0" fmla="*/ 0 w 27"/>
                <a:gd name="T1" fmla="*/ 14 h 132"/>
                <a:gd name="T2" fmla="*/ 0 w 27"/>
                <a:gd name="T3" fmla="*/ 132 h 132"/>
                <a:gd name="T4" fmla="*/ 15 w 27"/>
                <a:gd name="T5" fmla="*/ 57 h 132"/>
                <a:gd name="T6" fmla="*/ 27 w 27"/>
                <a:gd name="T7" fmla="*/ 4 h 132"/>
                <a:gd name="T8" fmla="*/ 25 w 27"/>
                <a:gd name="T9" fmla="*/ 0 h 132"/>
                <a:gd name="T10" fmla="*/ 0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0" y="14"/>
                  </a:moveTo>
                  <a:lnTo>
                    <a:pt x="0" y="132"/>
                  </a:lnTo>
                  <a:lnTo>
                    <a:pt x="15" y="57"/>
                  </a:lnTo>
                  <a:lnTo>
                    <a:pt x="27" y="4"/>
                  </a:lnTo>
                  <a:lnTo>
                    <a:pt x="25" y="0"/>
                  </a:lnTo>
                  <a:lnTo>
                    <a:pt x="0"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3"/>
            <p:cNvSpPr>
              <a:spLocks/>
            </p:cNvSpPr>
            <p:nvPr userDrawn="1"/>
          </p:nvSpPr>
          <p:spPr bwMode="gray">
            <a:xfrm>
              <a:off x="8025368" y="4069633"/>
              <a:ext cx="167312" cy="817978"/>
            </a:xfrm>
            <a:custGeom>
              <a:avLst/>
              <a:gdLst>
                <a:gd name="T0" fmla="*/ 27 w 27"/>
                <a:gd name="T1" fmla="*/ 14 h 132"/>
                <a:gd name="T2" fmla="*/ 27 w 27"/>
                <a:gd name="T3" fmla="*/ 132 h 132"/>
                <a:gd name="T4" fmla="*/ 12 w 27"/>
                <a:gd name="T5" fmla="*/ 61 h 132"/>
                <a:gd name="T6" fmla="*/ 0 w 27"/>
                <a:gd name="T7" fmla="*/ 4 h 132"/>
                <a:gd name="T8" fmla="*/ 2 w 27"/>
                <a:gd name="T9" fmla="*/ 0 h 132"/>
                <a:gd name="T10" fmla="*/ 27 w 27"/>
                <a:gd name="T11" fmla="*/ 14 h 132"/>
              </a:gdLst>
              <a:ahLst/>
              <a:cxnLst>
                <a:cxn ang="0">
                  <a:pos x="T0" y="T1"/>
                </a:cxn>
                <a:cxn ang="0">
                  <a:pos x="T2" y="T3"/>
                </a:cxn>
                <a:cxn ang="0">
                  <a:pos x="T4" y="T5"/>
                </a:cxn>
                <a:cxn ang="0">
                  <a:pos x="T6" y="T7"/>
                </a:cxn>
                <a:cxn ang="0">
                  <a:pos x="T8" y="T9"/>
                </a:cxn>
                <a:cxn ang="0">
                  <a:pos x="T10" y="T11"/>
                </a:cxn>
              </a:cxnLst>
              <a:rect l="0" t="0" r="r" b="b"/>
              <a:pathLst>
                <a:path w="27" h="132">
                  <a:moveTo>
                    <a:pt x="27" y="14"/>
                  </a:moveTo>
                  <a:lnTo>
                    <a:pt x="27" y="132"/>
                  </a:lnTo>
                  <a:lnTo>
                    <a:pt x="12" y="61"/>
                  </a:lnTo>
                  <a:lnTo>
                    <a:pt x="0" y="4"/>
                  </a:lnTo>
                  <a:lnTo>
                    <a:pt x="2" y="0"/>
                  </a:lnTo>
                  <a:lnTo>
                    <a:pt x="2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4"/>
            <p:cNvSpPr>
              <a:spLocks/>
            </p:cNvSpPr>
            <p:nvPr userDrawn="1"/>
          </p:nvSpPr>
          <p:spPr bwMode="gray">
            <a:xfrm>
              <a:off x="8037762" y="4026253"/>
              <a:ext cx="154918" cy="198298"/>
            </a:xfrm>
            <a:custGeom>
              <a:avLst/>
              <a:gdLst>
                <a:gd name="T0" fmla="*/ 25 w 25"/>
                <a:gd name="T1" fmla="*/ 21 h 32"/>
                <a:gd name="T2" fmla="*/ 6 w 25"/>
                <a:gd name="T3" fmla="*/ 0 h 32"/>
                <a:gd name="T4" fmla="*/ 0 w 25"/>
                <a:gd name="T5" fmla="*/ 7 h 32"/>
                <a:gd name="T6" fmla="*/ 6 w 25"/>
                <a:gd name="T7" fmla="*/ 32 h 32"/>
                <a:gd name="T8" fmla="*/ 19 w 25"/>
                <a:gd name="T9" fmla="*/ 19 h 32"/>
                <a:gd name="T10" fmla="*/ 25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25" y="21"/>
                  </a:moveTo>
                  <a:lnTo>
                    <a:pt x="6" y="0"/>
                  </a:lnTo>
                  <a:lnTo>
                    <a:pt x="0" y="7"/>
                  </a:lnTo>
                  <a:lnTo>
                    <a:pt x="6" y="32"/>
                  </a:lnTo>
                  <a:lnTo>
                    <a:pt x="19" y="19"/>
                  </a:lnTo>
                  <a:lnTo>
                    <a:pt x="25"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95"/>
            <p:cNvSpPr>
              <a:spLocks/>
            </p:cNvSpPr>
            <p:nvPr userDrawn="1"/>
          </p:nvSpPr>
          <p:spPr bwMode="gray">
            <a:xfrm>
              <a:off x="8192680" y="4026253"/>
              <a:ext cx="154918" cy="198298"/>
            </a:xfrm>
            <a:custGeom>
              <a:avLst/>
              <a:gdLst>
                <a:gd name="T0" fmla="*/ 0 w 25"/>
                <a:gd name="T1" fmla="*/ 21 h 32"/>
                <a:gd name="T2" fmla="*/ 19 w 25"/>
                <a:gd name="T3" fmla="*/ 0 h 32"/>
                <a:gd name="T4" fmla="*/ 25 w 25"/>
                <a:gd name="T5" fmla="*/ 7 h 32"/>
                <a:gd name="T6" fmla="*/ 17 w 25"/>
                <a:gd name="T7" fmla="*/ 32 h 32"/>
                <a:gd name="T8" fmla="*/ 6 w 25"/>
                <a:gd name="T9" fmla="*/ 19 h 32"/>
                <a:gd name="T10" fmla="*/ 0 w 25"/>
                <a:gd name="T11" fmla="*/ 21 h 32"/>
              </a:gdLst>
              <a:ahLst/>
              <a:cxnLst>
                <a:cxn ang="0">
                  <a:pos x="T0" y="T1"/>
                </a:cxn>
                <a:cxn ang="0">
                  <a:pos x="T2" y="T3"/>
                </a:cxn>
                <a:cxn ang="0">
                  <a:pos x="T4" y="T5"/>
                </a:cxn>
                <a:cxn ang="0">
                  <a:pos x="T6" y="T7"/>
                </a:cxn>
                <a:cxn ang="0">
                  <a:pos x="T8" y="T9"/>
                </a:cxn>
                <a:cxn ang="0">
                  <a:pos x="T10" y="T11"/>
                </a:cxn>
              </a:cxnLst>
              <a:rect l="0" t="0" r="r" b="b"/>
              <a:pathLst>
                <a:path w="25" h="32">
                  <a:moveTo>
                    <a:pt x="0" y="21"/>
                  </a:moveTo>
                  <a:lnTo>
                    <a:pt x="19" y="0"/>
                  </a:lnTo>
                  <a:lnTo>
                    <a:pt x="25" y="7"/>
                  </a:lnTo>
                  <a:lnTo>
                    <a:pt x="17" y="32"/>
                  </a:lnTo>
                  <a:lnTo>
                    <a:pt x="6" y="19"/>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96"/>
            <p:cNvSpPr>
              <a:spLocks/>
            </p:cNvSpPr>
            <p:nvPr userDrawn="1"/>
          </p:nvSpPr>
          <p:spPr bwMode="gray">
            <a:xfrm>
              <a:off x="8143105" y="4143994"/>
              <a:ext cx="86755" cy="68163"/>
            </a:xfrm>
            <a:custGeom>
              <a:avLst/>
              <a:gdLst>
                <a:gd name="T0" fmla="*/ 2 w 14"/>
                <a:gd name="T1" fmla="*/ 0 h 11"/>
                <a:gd name="T2" fmla="*/ 0 w 14"/>
                <a:gd name="T3" fmla="*/ 2 h 11"/>
                <a:gd name="T4" fmla="*/ 4 w 14"/>
                <a:gd name="T5" fmla="*/ 11 h 11"/>
                <a:gd name="T6" fmla="*/ 10 w 14"/>
                <a:gd name="T7" fmla="*/ 11 h 11"/>
                <a:gd name="T8" fmla="*/ 14 w 14"/>
                <a:gd name="T9" fmla="*/ 2 h 11"/>
                <a:gd name="T10" fmla="*/ 12 w 14"/>
                <a:gd name="T11" fmla="*/ 0 h 11"/>
                <a:gd name="T12" fmla="*/ 2 w 1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2" y="0"/>
                  </a:moveTo>
                  <a:lnTo>
                    <a:pt x="0" y="2"/>
                  </a:lnTo>
                  <a:lnTo>
                    <a:pt x="4" y="11"/>
                  </a:lnTo>
                  <a:lnTo>
                    <a:pt x="10" y="11"/>
                  </a:lnTo>
                  <a:lnTo>
                    <a:pt x="14" y="2"/>
                  </a:lnTo>
                  <a:lnTo>
                    <a:pt x="12" y="0"/>
                  </a:lnTo>
                  <a:lnTo>
                    <a:pt x="2"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7" name="Freeform 197"/>
            <p:cNvSpPr>
              <a:spLocks/>
            </p:cNvSpPr>
            <p:nvPr userDrawn="1"/>
          </p:nvSpPr>
          <p:spPr bwMode="gray">
            <a:xfrm>
              <a:off x="8143105" y="4212157"/>
              <a:ext cx="74362" cy="675450"/>
            </a:xfrm>
            <a:custGeom>
              <a:avLst/>
              <a:gdLst>
                <a:gd name="T0" fmla="*/ 4 w 12"/>
                <a:gd name="T1" fmla="*/ 0 h 109"/>
                <a:gd name="T2" fmla="*/ 0 w 12"/>
                <a:gd name="T3" fmla="*/ 92 h 109"/>
                <a:gd name="T4" fmla="*/ 8 w 12"/>
                <a:gd name="T5" fmla="*/ 109 h 109"/>
                <a:gd name="T6" fmla="*/ 12 w 12"/>
                <a:gd name="T7" fmla="*/ 99 h 109"/>
                <a:gd name="T8" fmla="*/ 10 w 12"/>
                <a:gd name="T9" fmla="*/ 0 h 109"/>
                <a:gd name="T10" fmla="*/ 4 w 12"/>
                <a:gd name="T11" fmla="*/ 0 h 109"/>
              </a:gdLst>
              <a:ahLst/>
              <a:cxnLst>
                <a:cxn ang="0">
                  <a:pos x="T0" y="T1"/>
                </a:cxn>
                <a:cxn ang="0">
                  <a:pos x="T2" y="T3"/>
                </a:cxn>
                <a:cxn ang="0">
                  <a:pos x="T4" y="T5"/>
                </a:cxn>
                <a:cxn ang="0">
                  <a:pos x="T6" y="T7"/>
                </a:cxn>
                <a:cxn ang="0">
                  <a:pos x="T8" y="T9"/>
                </a:cxn>
                <a:cxn ang="0">
                  <a:pos x="T10" y="T11"/>
                </a:cxn>
              </a:cxnLst>
              <a:rect l="0" t="0" r="r" b="b"/>
              <a:pathLst>
                <a:path w="12" h="109">
                  <a:moveTo>
                    <a:pt x="4" y="0"/>
                  </a:moveTo>
                  <a:lnTo>
                    <a:pt x="0" y="92"/>
                  </a:lnTo>
                  <a:lnTo>
                    <a:pt x="8" y="109"/>
                  </a:lnTo>
                  <a:lnTo>
                    <a:pt x="12" y="99"/>
                  </a:lnTo>
                  <a:lnTo>
                    <a:pt x="10" y="0"/>
                  </a:lnTo>
                  <a:lnTo>
                    <a:pt x="4" y="0"/>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98"/>
            <p:cNvSpPr>
              <a:spLocks/>
            </p:cNvSpPr>
            <p:nvPr userDrawn="1"/>
          </p:nvSpPr>
          <p:spPr bwMode="gray">
            <a:xfrm>
              <a:off x="8620262" y="4968167"/>
              <a:ext cx="309840" cy="551514"/>
            </a:xfrm>
            <a:custGeom>
              <a:avLst/>
              <a:gdLst>
                <a:gd name="T0" fmla="*/ 26 w 26"/>
                <a:gd name="T1" fmla="*/ 23 h 47"/>
                <a:gd name="T2" fmla="*/ 24 w 26"/>
                <a:gd name="T3" fmla="*/ 32 h 47"/>
                <a:gd name="T4" fmla="*/ 15 w 26"/>
                <a:gd name="T5" fmla="*/ 43 h 47"/>
                <a:gd name="T6" fmla="*/ 10 w 26"/>
                <a:gd name="T7" fmla="*/ 43 h 47"/>
                <a:gd name="T8" fmla="*/ 5 w 26"/>
                <a:gd name="T9" fmla="*/ 44 h 47"/>
                <a:gd name="T10" fmla="*/ 0 w 26"/>
                <a:gd name="T11" fmla="*/ 45 h 47"/>
                <a:gd name="T12" fmla="*/ 3 w 26"/>
                <a:gd name="T13" fmla="*/ 41 h 47"/>
                <a:gd name="T14" fmla="*/ 3 w 26"/>
                <a:gd name="T15" fmla="*/ 37 h 47"/>
                <a:gd name="T16" fmla="*/ 6 w 26"/>
                <a:gd name="T17" fmla="*/ 33 h 47"/>
                <a:gd name="T18" fmla="*/ 0 w 26"/>
                <a:gd name="T19" fmla="*/ 31 h 47"/>
                <a:gd name="T20" fmla="*/ 11 w 26"/>
                <a:gd name="T21" fmla="*/ 23 h 47"/>
                <a:gd name="T22" fmla="*/ 13 w 26"/>
                <a:gd name="T23" fmla="*/ 22 h 47"/>
                <a:gd name="T24" fmla="*/ 12 w 26"/>
                <a:gd name="T25" fmla="*/ 0 h 47"/>
                <a:gd name="T26" fmla="*/ 25 w 26"/>
                <a:gd name="T27" fmla="*/ 4 h 47"/>
                <a:gd name="T28" fmla="*/ 26 w 26"/>
                <a:gd name="T2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47">
                  <a:moveTo>
                    <a:pt x="26" y="23"/>
                  </a:moveTo>
                  <a:cubicBezTo>
                    <a:pt x="26" y="26"/>
                    <a:pt x="25" y="29"/>
                    <a:pt x="24" y="32"/>
                  </a:cubicBezTo>
                  <a:cubicBezTo>
                    <a:pt x="22" y="36"/>
                    <a:pt x="20" y="39"/>
                    <a:pt x="15" y="43"/>
                  </a:cubicBezTo>
                  <a:cubicBezTo>
                    <a:pt x="12" y="46"/>
                    <a:pt x="10" y="46"/>
                    <a:pt x="10" y="43"/>
                  </a:cubicBezTo>
                  <a:cubicBezTo>
                    <a:pt x="8" y="47"/>
                    <a:pt x="3" y="47"/>
                    <a:pt x="5" y="44"/>
                  </a:cubicBezTo>
                  <a:cubicBezTo>
                    <a:pt x="4" y="45"/>
                    <a:pt x="2" y="46"/>
                    <a:pt x="0" y="45"/>
                  </a:cubicBezTo>
                  <a:cubicBezTo>
                    <a:pt x="0" y="44"/>
                    <a:pt x="2" y="42"/>
                    <a:pt x="3" y="41"/>
                  </a:cubicBezTo>
                  <a:cubicBezTo>
                    <a:pt x="1" y="41"/>
                    <a:pt x="0" y="39"/>
                    <a:pt x="3" y="37"/>
                  </a:cubicBezTo>
                  <a:cubicBezTo>
                    <a:pt x="5" y="35"/>
                    <a:pt x="6" y="33"/>
                    <a:pt x="6" y="33"/>
                  </a:cubicBezTo>
                  <a:cubicBezTo>
                    <a:pt x="2" y="34"/>
                    <a:pt x="1" y="33"/>
                    <a:pt x="0" y="31"/>
                  </a:cubicBezTo>
                  <a:cubicBezTo>
                    <a:pt x="4" y="30"/>
                    <a:pt x="7" y="26"/>
                    <a:pt x="11" y="23"/>
                  </a:cubicBezTo>
                  <a:cubicBezTo>
                    <a:pt x="12" y="23"/>
                    <a:pt x="13" y="23"/>
                    <a:pt x="13" y="22"/>
                  </a:cubicBezTo>
                  <a:cubicBezTo>
                    <a:pt x="12" y="0"/>
                    <a:pt x="12" y="0"/>
                    <a:pt x="12" y="0"/>
                  </a:cubicBezTo>
                  <a:cubicBezTo>
                    <a:pt x="25" y="4"/>
                    <a:pt x="25" y="4"/>
                    <a:pt x="25" y="4"/>
                  </a:cubicBezTo>
                  <a:lnTo>
                    <a:pt x="26" y="23"/>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9"/>
            <p:cNvSpPr>
              <a:spLocks/>
            </p:cNvSpPr>
            <p:nvPr userDrawn="1"/>
          </p:nvSpPr>
          <p:spPr bwMode="gray">
            <a:xfrm>
              <a:off x="8688424" y="4521997"/>
              <a:ext cx="247872" cy="247872"/>
            </a:xfrm>
            <a:custGeom>
              <a:avLst/>
              <a:gdLst>
                <a:gd name="T0" fmla="*/ 21 w 21"/>
                <a:gd name="T1" fmla="*/ 10 h 21"/>
                <a:gd name="T2" fmla="*/ 10 w 21"/>
                <a:gd name="T3" fmla="*/ 0 h 21"/>
                <a:gd name="T4" fmla="*/ 0 w 21"/>
                <a:gd name="T5" fmla="*/ 11 h 21"/>
                <a:gd name="T6" fmla="*/ 11 w 21"/>
                <a:gd name="T7" fmla="*/ 21 h 21"/>
                <a:gd name="T8" fmla="*/ 21 w 21"/>
                <a:gd name="T9" fmla="*/ 10 h 21"/>
              </a:gdLst>
              <a:ahLst/>
              <a:cxnLst>
                <a:cxn ang="0">
                  <a:pos x="T0" y="T1"/>
                </a:cxn>
                <a:cxn ang="0">
                  <a:pos x="T2" y="T3"/>
                </a:cxn>
                <a:cxn ang="0">
                  <a:pos x="T4" y="T5"/>
                </a:cxn>
                <a:cxn ang="0">
                  <a:pos x="T6" y="T7"/>
                </a:cxn>
                <a:cxn ang="0">
                  <a:pos x="T8" y="T9"/>
                </a:cxn>
              </a:cxnLst>
              <a:rect l="0" t="0" r="r" b="b"/>
              <a:pathLst>
                <a:path w="21" h="21">
                  <a:moveTo>
                    <a:pt x="21" y="10"/>
                  </a:moveTo>
                  <a:cubicBezTo>
                    <a:pt x="21" y="5"/>
                    <a:pt x="16" y="0"/>
                    <a:pt x="10" y="0"/>
                  </a:cubicBezTo>
                  <a:cubicBezTo>
                    <a:pt x="5" y="1"/>
                    <a:pt x="0" y="5"/>
                    <a:pt x="0" y="11"/>
                  </a:cubicBezTo>
                  <a:cubicBezTo>
                    <a:pt x="1" y="17"/>
                    <a:pt x="5" y="21"/>
                    <a:pt x="11" y="21"/>
                  </a:cubicBezTo>
                  <a:cubicBezTo>
                    <a:pt x="17" y="21"/>
                    <a:pt x="21" y="16"/>
                    <a:pt x="21" y="1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0"/>
            <p:cNvSpPr>
              <a:spLocks/>
            </p:cNvSpPr>
            <p:nvPr userDrawn="1"/>
          </p:nvSpPr>
          <p:spPr bwMode="gray">
            <a:xfrm>
              <a:off x="8688424" y="4521997"/>
              <a:ext cx="247872" cy="247872"/>
            </a:xfrm>
            <a:custGeom>
              <a:avLst/>
              <a:gdLst>
                <a:gd name="T0" fmla="*/ 0 w 21"/>
                <a:gd name="T1" fmla="*/ 11 h 21"/>
                <a:gd name="T2" fmla="*/ 11 w 21"/>
                <a:gd name="T3" fmla="*/ 21 h 21"/>
                <a:gd name="T4" fmla="*/ 21 w 21"/>
                <a:gd name="T5" fmla="*/ 10 h 21"/>
                <a:gd name="T6" fmla="*/ 10 w 21"/>
                <a:gd name="T7" fmla="*/ 0 h 21"/>
                <a:gd name="T8" fmla="*/ 0 w 21"/>
                <a:gd name="T9" fmla="*/ 11 h 21"/>
              </a:gdLst>
              <a:ahLst/>
              <a:cxnLst>
                <a:cxn ang="0">
                  <a:pos x="T0" y="T1"/>
                </a:cxn>
                <a:cxn ang="0">
                  <a:pos x="T2" y="T3"/>
                </a:cxn>
                <a:cxn ang="0">
                  <a:pos x="T4" y="T5"/>
                </a:cxn>
                <a:cxn ang="0">
                  <a:pos x="T6" y="T7"/>
                </a:cxn>
                <a:cxn ang="0">
                  <a:pos x="T8" y="T9"/>
                </a:cxn>
              </a:cxnLst>
              <a:rect l="0" t="0" r="r" b="b"/>
              <a:pathLst>
                <a:path w="21" h="21">
                  <a:moveTo>
                    <a:pt x="0" y="11"/>
                  </a:moveTo>
                  <a:cubicBezTo>
                    <a:pt x="1" y="17"/>
                    <a:pt x="5" y="21"/>
                    <a:pt x="11" y="21"/>
                  </a:cubicBezTo>
                  <a:cubicBezTo>
                    <a:pt x="17" y="21"/>
                    <a:pt x="21" y="16"/>
                    <a:pt x="21" y="10"/>
                  </a:cubicBezTo>
                  <a:cubicBezTo>
                    <a:pt x="21" y="5"/>
                    <a:pt x="16" y="0"/>
                    <a:pt x="10" y="0"/>
                  </a:cubicBezTo>
                  <a:cubicBezTo>
                    <a:pt x="5" y="1"/>
                    <a:pt x="0" y="5"/>
                    <a:pt x="0" y="11"/>
                  </a:cubicBez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1" name="Freeform 201"/>
            <p:cNvSpPr>
              <a:spLocks/>
            </p:cNvSpPr>
            <p:nvPr userDrawn="1"/>
          </p:nvSpPr>
          <p:spPr bwMode="gray">
            <a:xfrm>
              <a:off x="8688424" y="4639739"/>
              <a:ext cx="247872" cy="470957"/>
            </a:xfrm>
            <a:custGeom>
              <a:avLst/>
              <a:gdLst>
                <a:gd name="T0" fmla="*/ 40 w 40"/>
                <a:gd name="T1" fmla="*/ 74 h 76"/>
                <a:gd name="T2" fmla="*/ 6 w 40"/>
                <a:gd name="T3" fmla="*/ 76 h 76"/>
                <a:gd name="T4" fmla="*/ 0 w 40"/>
                <a:gd name="T5" fmla="*/ 2 h 76"/>
                <a:gd name="T6" fmla="*/ 40 w 40"/>
                <a:gd name="T7" fmla="*/ 0 h 76"/>
                <a:gd name="T8" fmla="*/ 40 w 40"/>
                <a:gd name="T9" fmla="*/ 74 h 76"/>
              </a:gdLst>
              <a:ahLst/>
              <a:cxnLst>
                <a:cxn ang="0">
                  <a:pos x="T0" y="T1"/>
                </a:cxn>
                <a:cxn ang="0">
                  <a:pos x="T2" y="T3"/>
                </a:cxn>
                <a:cxn ang="0">
                  <a:pos x="T4" y="T5"/>
                </a:cxn>
                <a:cxn ang="0">
                  <a:pos x="T6" y="T7"/>
                </a:cxn>
                <a:cxn ang="0">
                  <a:pos x="T8" y="T9"/>
                </a:cxn>
              </a:cxnLst>
              <a:rect l="0" t="0" r="r" b="b"/>
              <a:pathLst>
                <a:path w="40" h="76">
                  <a:moveTo>
                    <a:pt x="40" y="74"/>
                  </a:moveTo>
                  <a:lnTo>
                    <a:pt x="6" y="76"/>
                  </a:lnTo>
                  <a:lnTo>
                    <a:pt x="0" y="2"/>
                  </a:lnTo>
                  <a:lnTo>
                    <a:pt x="40" y="0"/>
                  </a:lnTo>
                  <a:lnTo>
                    <a:pt x="40" y="74"/>
                  </a:lnTo>
                  <a:close/>
                </a:path>
              </a:pathLst>
            </a:custGeom>
            <a:solidFill>
              <a:srgbClr val="26337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2" name="Freeform 202"/>
            <p:cNvSpPr>
              <a:spLocks/>
            </p:cNvSpPr>
            <p:nvPr userDrawn="1"/>
          </p:nvSpPr>
          <p:spPr bwMode="gray">
            <a:xfrm>
              <a:off x="8737999" y="5098302"/>
              <a:ext cx="198298" cy="68163"/>
            </a:xfrm>
            <a:custGeom>
              <a:avLst/>
              <a:gdLst>
                <a:gd name="T0" fmla="*/ 32 w 32"/>
                <a:gd name="T1" fmla="*/ 9 h 11"/>
                <a:gd name="T2" fmla="*/ 0 w 32"/>
                <a:gd name="T3" fmla="*/ 11 h 11"/>
                <a:gd name="T4" fmla="*/ 0 w 32"/>
                <a:gd name="T5" fmla="*/ 2 h 11"/>
                <a:gd name="T6" fmla="*/ 31 w 32"/>
                <a:gd name="T7" fmla="*/ 0 h 11"/>
                <a:gd name="T8" fmla="*/ 32 w 32"/>
                <a:gd name="T9" fmla="*/ 9 h 11"/>
              </a:gdLst>
              <a:ahLst/>
              <a:cxnLst>
                <a:cxn ang="0">
                  <a:pos x="T0" y="T1"/>
                </a:cxn>
                <a:cxn ang="0">
                  <a:pos x="T2" y="T3"/>
                </a:cxn>
                <a:cxn ang="0">
                  <a:pos x="T4" y="T5"/>
                </a:cxn>
                <a:cxn ang="0">
                  <a:pos x="T6" y="T7"/>
                </a:cxn>
                <a:cxn ang="0">
                  <a:pos x="T8" y="T9"/>
                </a:cxn>
              </a:cxnLst>
              <a:rect l="0" t="0" r="r" b="b"/>
              <a:pathLst>
                <a:path w="32" h="11">
                  <a:moveTo>
                    <a:pt x="32" y="9"/>
                  </a:moveTo>
                  <a:lnTo>
                    <a:pt x="0" y="11"/>
                  </a:lnTo>
                  <a:lnTo>
                    <a:pt x="0" y="2"/>
                  </a:lnTo>
                  <a:lnTo>
                    <a:pt x="31" y="0"/>
                  </a:lnTo>
                  <a:lnTo>
                    <a:pt x="32" y="9"/>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3"/>
            <p:cNvSpPr>
              <a:spLocks/>
            </p:cNvSpPr>
            <p:nvPr userDrawn="1"/>
          </p:nvSpPr>
          <p:spPr bwMode="gray">
            <a:xfrm>
              <a:off x="8583081" y="5321387"/>
              <a:ext cx="92950" cy="61968"/>
            </a:xfrm>
            <a:custGeom>
              <a:avLst/>
              <a:gdLst>
                <a:gd name="T0" fmla="*/ 0 w 15"/>
                <a:gd name="T1" fmla="*/ 2 h 10"/>
                <a:gd name="T2" fmla="*/ 8 w 15"/>
                <a:gd name="T3" fmla="*/ 0 h 10"/>
                <a:gd name="T4" fmla="*/ 15 w 15"/>
                <a:gd name="T5" fmla="*/ 6 h 10"/>
                <a:gd name="T6" fmla="*/ 8 w 15"/>
                <a:gd name="T7" fmla="*/ 10 h 10"/>
                <a:gd name="T8" fmla="*/ 0 w 15"/>
                <a:gd name="T9" fmla="*/ 2 h 10"/>
              </a:gdLst>
              <a:ahLst/>
              <a:cxnLst>
                <a:cxn ang="0">
                  <a:pos x="T0" y="T1"/>
                </a:cxn>
                <a:cxn ang="0">
                  <a:pos x="T2" y="T3"/>
                </a:cxn>
                <a:cxn ang="0">
                  <a:pos x="T4" y="T5"/>
                </a:cxn>
                <a:cxn ang="0">
                  <a:pos x="T6" y="T7"/>
                </a:cxn>
                <a:cxn ang="0">
                  <a:pos x="T8" y="T9"/>
                </a:cxn>
              </a:cxnLst>
              <a:rect l="0" t="0" r="r" b="b"/>
              <a:pathLst>
                <a:path w="15" h="10">
                  <a:moveTo>
                    <a:pt x="0" y="2"/>
                  </a:moveTo>
                  <a:lnTo>
                    <a:pt x="8" y="0"/>
                  </a:lnTo>
                  <a:lnTo>
                    <a:pt x="15" y="6"/>
                  </a:lnTo>
                  <a:lnTo>
                    <a:pt x="8" y="10"/>
                  </a:lnTo>
                  <a:lnTo>
                    <a:pt x="0" y="2"/>
                  </a:lnTo>
                  <a:close/>
                </a:path>
              </a:pathLst>
            </a:custGeom>
            <a:solidFill>
              <a:srgbClr val="2D3D87"/>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4" name="Freeform 204"/>
            <p:cNvSpPr>
              <a:spLocks/>
            </p:cNvSpPr>
            <p:nvPr userDrawn="1"/>
          </p:nvSpPr>
          <p:spPr bwMode="gray">
            <a:xfrm>
              <a:off x="8273240" y="3803168"/>
              <a:ext cx="99149" cy="55769"/>
            </a:xfrm>
            <a:custGeom>
              <a:avLst/>
              <a:gdLst>
                <a:gd name="T0" fmla="*/ 6 w 8"/>
                <a:gd name="T1" fmla="*/ 0 h 5"/>
                <a:gd name="T2" fmla="*/ 0 w 8"/>
                <a:gd name="T3" fmla="*/ 3 h 5"/>
                <a:gd name="T4" fmla="*/ 8 w 8"/>
                <a:gd name="T5" fmla="*/ 3 h 5"/>
                <a:gd name="T6" fmla="*/ 6 w 8"/>
                <a:gd name="T7" fmla="*/ 0 h 5"/>
              </a:gdLst>
              <a:ahLst/>
              <a:cxnLst>
                <a:cxn ang="0">
                  <a:pos x="T0" y="T1"/>
                </a:cxn>
                <a:cxn ang="0">
                  <a:pos x="T2" y="T3"/>
                </a:cxn>
                <a:cxn ang="0">
                  <a:pos x="T4" y="T5"/>
                </a:cxn>
                <a:cxn ang="0">
                  <a:pos x="T6" y="T7"/>
                </a:cxn>
              </a:cxnLst>
              <a:rect l="0" t="0" r="r" b="b"/>
              <a:pathLst>
                <a:path w="8" h="5">
                  <a:moveTo>
                    <a:pt x="6" y="0"/>
                  </a:moveTo>
                  <a:cubicBezTo>
                    <a:pt x="0" y="3"/>
                    <a:pt x="0" y="3"/>
                    <a:pt x="0" y="3"/>
                  </a:cubicBezTo>
                  <a:cubicBezTo>
                    <a:pt x="0" y="3"/>
                    <a:pt x="4" y="5"/>
                    <a:pt x="8" y="3"/>
                  </a:cubicBezTo>
                  <a:lnTo>
                    <a:pt x="6" y="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06"/>
            <p:cNvSpPr>
              <a:spLocks/>
            </p:cNvSpPr>
            <p:nvPr userDrawn="1"/>
          </p:nvSpPr>
          <p:spPr bwMode="gray">
            <a:xfrm>
              <a:off x="8273236" y="3834154"/>
              <a:ext cx="99149" cy="12394"/>
            </a:xfrm>
            <a:custGeom>
              <a:avLst/>
              <a:gdLst>
                <a:gd name="T0" fmla="*/ 0 w 8"/>
                <a:gd name="T1" fmla="*/ 0 h 1"/>
                <a:gd name="T2" fmla="*/ 4 w 8"/>
                <a:gd name="T3" fmla="*/ 1 h 1"/>
                <a:gd name="T4" fmla="*/ 8 w 8"/>
                <a:gd name="T5" fmla="*/ 0 h 1"/>
                <a:gd name="T6" fmla="*/ 8 w 8"/>
                <a:gd name="T7" fmla="*/ 0 h 1"/>
                <a:gd name="T8" fmla="*/ 8 w 8"/>
                <a:gd name="T9" fmla="*/ 0 h 1"/>
                <a:gd name="T10" fmla="*/ 8 w 8"/>
                <a:gd name="T11" fmla="*/ 0 h 1"/>
                <a:gd name="T12" fmla="*/ 4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0" y="0"/>
                    <a:pt x="2" y="1"/>
                    <a:pt x="4" y="1"/>
                  </a:cubicBezTo>
                  <a:cubicBezTo>
                    <a:pt x="6" y="1"/>
                    <a:pt x="8" y="0"/>
                    <a:pt x="8" y="0"/>
                  </a:cubicBezTo>
                  <a:cubicBezTo>
                    <a:pt x="8" y="0"/>
                    <a:pt x="8" y="0"/>
                    <a:pt x="8" y="0"/>
                  </a:cubicBezTo>
                  <a:cubicBezTo>
                    <a:pt x="8" y="0"/>
                    <a:pt x="8" y="0"/>
                    <a:pt x="8" y="0"/>
                  </a:cubicBezTo>
                  <a:cubicBezTo>
                    <a:pt x="8" y="0"/>
                    <a:pt x="8" y="0"/>
                    <a:pt x="8" y="0"/>
                  </a:cubicBezTo>
                  <a:cubicBezTo>
                    <a:pt x="8" y="0"/>
                    <a:pt x="6" y="1"/>
                    <a:pt x="4" y="1"/>
                  </a:cubicBezTo>
                  <a:cubicBezTo>
                    <a:pt x="2" y="1"/>
                    <a:pt x="0" y="0"/>
                    <a:pt x="0" y="0"/>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07"/>
            <p:cNvSpPr>
              <a:spLocks/>
            </p:cNvSpPr>
            <p:nvPr userDrawn="1"/>
          </p:nvSpPr>
          <p:spPr bwMode="gray">
            <a:xfrm>
              <a:off x="8273236" y="3803172"/>
              <a:ext cx="86755" cy="30986"/>
            </a:xfrm>
            <a:custGeom>
              <a:avLst/>
              <a:gdLst>
                <a:gd name="T0" fmla="*/ 14 w 14"/>
                <a:gd name="T1" fmla="*/ 2 h 5"/>
                <a:gd name="T2" fmla="*/ 0 w 14"/>
                <a:gd name="T3" fmla="*/ 5 h 5"/>
                <a:gd name="T4" fmla="*/ 12 w 14"/>
                <a:gd name="T5" fmla="*/ 0 h 5"/>
                <a:gd name="T6" fmla="*/ 14 w 14"/>
                <a:gd name="T7" fmla="*/ 0 h 5"/>
                <a:gd name="T8" fmla="*/ 14 w 14"/>
                <a:gd name="T9" fmla="*/ 2 h 5"/>
                <a:gd name="T10" fmla="*/ 14 w 14"/>
                <a:gd name="T11" fmla="*/ 2 h 5"/>
              </a:gdLst>
              <a:ahLst/>
              <a:cxnLst>
                <a:cxn ang="0">
                  <a:pos x="T0" y="T1"/>
                </a:cxn>
                <a:cxn ang="0">
                  <a:pos x="T2" y="T3"/>
                </a:cxn>
                <a:cxn ang="0">
                  <a:pos x="T4" y="T5"/>
                </a:cxn>
                <a:cxn ang="0">
                  <a:pos x="T6" y="T7"/>
                </a:cxn>
                <a:cxn ang="0">
                  <a:pos x="T8" y="T9"/>
                </a:cxn>
                <a:cxn ang="0">
                  <a:pos x="T10" y="T11"/>
                </a:cxn>
              </a:cxnLst>
              <a:rect l="0" t="0" r="r" b="b"/>
              <a:pathLst>
                <a:path w="14" h="5">
                  <a:moveTo>
                    <a:pt x="14" y="2"/>
                  </a:moveTo>
                  <a:lnTo>
                    <a:pt x="0" y="5"/>
                  </a:lnTo>
                  <a:lnTo>
                    <a:pt x="12" y="0"/>
                  </a:lnTo>
                  <a:lnTo>
                    <a:pt x="14" y="0"/>
                  </a:lnTo>
                  <a:lnTo>
                    <a:pt x="14" y="2"/>
                  </a:lnTo>
                  <a:lnTo>
                    <a:pt x="14" y="2"/>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08"/>
            <p:cNvSpPr>
              <a:spLocks/>
            </p:cNvSpPr>
            <p:nvPr userDrawn="1"/>
          </p:nvSpPr>
          <p:spPr bwMode="gray">
            <a:xfrm>
              <a:off x="7944808" y="4069633"/>
              <a:ext cx="247872" cy="861358"/>
            </a:xfrm>
            <a:custGeom>
              <a:avLst/>
              <a:gdLst>
                <a:gd name="T0" fmla="*/ 0 w 21"/>
                <a:gd name="T1" fmla="*/ 5 h 73"/>
                <a:gd name="T2" fmla="*/ 3 w 21"/>
                <a:gd name="T3" fmla="*/ 9 h 73"/>
                <a:gd name="T4" fmla="*/ 1 w 21"/>
                <a:gd name="T5" fmla="*/ 11 h 73"/>
                <a:gd name="T6" fmla="*/ 21 w 21"/>
                <a:gd name="T7" fmla="*/ 73 h 73"/>
                <a:gd name="T8" fmla="*/ 21 w 21"/>
                <a:gd name="T9" fmla="*/ 67 h 73"/>
                <a:gd name="T10" fmla="*/ 8 w 21"/>
                <a:gd name="T11" fmla="*/ 0 h 73"/>
                <a:gd name="T12" fmla="*/ 0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0" y="5"/>
                  </a:moveTo>
                  <a:cubicBezTo>
                    <a:pt x="3" y="9"/>
                    <a:pt x="3" y="9"/>
                    <a:pt x="3" y="9"/>
                  </a:cubicBezTo>
                  <a:cubicBezTo>
                    <a:pt x="1" y="11"/>
                    <a:pt x="1" y="11"/>
                    <a:pt x="1" y="11"/>
                  </a:cubicBezTo>
                  <a:cubicBezTo>
                    <a:pt x="7" y="29"/>
                    <a:pt x="21" y="73"/>
                    <a:pt x="21" y="73"/>
                  </a:cubicBezTo>
                  <a:cubicBezTo>
                    <a:pt x="21" y="67"/>
                    <a:pt x="21" y="67"/>
                    <a:pt x="21" y="67"/>
                  </a:cubicBezTo>
                  <a:cubicBezTo>
                    <a:pt x="18" y="51"/>
                    <a:pt x="8" y="0"/>
                    <a:pt x="8" y="0"/>
                  </a:cubicBezTo>
                  <a:lnTo>
                    <a:pt x="0" y="5"/>
                  </a:lnTo>
                  <a:close/>
                </a:path>
              </a:pathLst>
            </a:custGeom>
            <a:solidFill>
              <a:srgbClr val="3D5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09"/>
            <p:cNvSpPr>
              <a:spLocks/>
            </p:cNvSpPr>
            <p:nvPr userDrawn="1"/>
          </p:nvSpPr>
          <p:spPr bwMode="gray">
            <a:xfrm>
              <a:off x="8192680" y="4069633"/>
              <a:ext cx="247872" cy="861358"/>
            </a:xfrm>
            <a:custGeom>
              <a:avLst/>
              <a:gdLst>
                <a:gd name="T0" fmla="*/ 21 w 21"/>
                <a:gd name="T1" fmla="*/ 5 h 73"/>
                <a:gd name="T2" fmla="*/ 17 w 21"/>
                <a:gd name="T3" fmla="*/ 9 h 73"/>
                <a:gd name="T4" fmla="*/ 20 w 21"/>
                <a:gd name="T5" fmla="*/ 11 h 73"/>
                <a:gd name="T6" fmla="*/ 0 w 21"/>
                <a:gd name="T7" fmla="*/ 73 h 73"/>
                <a:gd name="T8" fmla="*/ 0 w 21"/>
                <a:gd name="T9" fmla="*/ 67 h 73"/>
                <a:gd name="T10" fmla="*/ 13 w 21"/>
                <a:gd name="T11" fmla="*/ 0 h 73"/>
                <a:gd name="T12" fmla="*/ 21 w 21"/>
                <a:gd name="T13" fmla="*/ 5 h 73"/>
              </a:gdLst>
              <a:ahLst/>
              <a:cxnLst>
                <a:cxn ang="0">
                  <a:pos x="T0" y="T1"/>
                </a:cxn>
                <a:cxn ang="0">
                  <a:pos x="T2" y="T3"/>
                </a:cxn>
                <a:cxn ang="0">
                  <a:pos x="T4" y="T5"/>
                </a:cxn>
                <a:cxn ang="0">
                  <a:pos x="T6" y="T7"/>
                </a:cxn>
                <a:cxn ang="0">
                  <a:pos x="T8" y="T9"/>
                </a:cxn>
                <a:cxn ang="0">
                  <a:pos x="T10" y="T11"/>
                </a:cxn>
                <a:cxn ang="0">
                  <a:pos x="T12" y="T13"/>
                </a:cxn>
              </a:cxnLst>
              <a:rect l="0" t="0" r="r" b="b"/>
              <a:pathLst>
                <a:path w="21" h="73">
                  <a:moveTo>
                    <a:pt x="21" y="5"/>
                  </a:moveTo>
                  <a:cubicBezTo>
                    <a:pt x="17" y="9"/>
                    <a:pt x="17" y="9"/>
                    <a:pt x="17" y="9"/>
                  </a:cubicBezTo>
                  <a:cubicBezTo>
                    <a:pt x="20" y="11"/>
                    <a:pt x="20" y="11"/>
                    <a:pt x="20" y="11"/>
                  </a:cubicBezTo>
                  <a:cubicBezTo>
                    <a:pt x="14" y="29"/>
                    <a:pt x="0" y="73"/>
                    <a:pt x="0" y="73"/>
                  </a:cubicBezTo>
                  <a:cubicBezTo>
                    <a:pt x="0" y="67"/>
                    <a:pt x="0" y="67"/>
                    <a:pt x="0" y="67"/>
                  </a:cubicBezTo>
                  <a:cubicBezTo>
                    <a:pt x="3" y="51"/>
                    <a:pt x="13" y="0"/>
                    <a:pt x="13" y="0"/>
                  </a:cubicBezTo>
                  <a:lnTo>
                    <a:pt x="21" y="5"/>
                  </a:lnTo>
                  <a:close/>
                </a:path>
              </a:pathLst>
            </a:custGeom>
            <a:solidFill>
              <a:srgbClr val="220C3D"/>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4808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601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09606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4403194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709862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67499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396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20950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386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a:xfrm>
            <a:off x="9967236" y="4503091"/>
            <a:ext cx="1763401" cy="1857622"/>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594610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1533972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9601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09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11260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9346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7903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de </a:t>
            </a:r>
            <a:r>
              <a:rPr lang="en-US" dirty="0" err="1"/>
              <a:t>conteúdo</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1236959-EA44-4219-9FD5-722BFB562B3D}"/>
              </a:ext>
            </a:extLst>
          </p:cNvPr>
          <p:cNvPicPr>
            <a:picLocks noChangeAspect="1"/>
          </p:cNvPicPr>
          <p:nvPr userDrawn="1"/>
        </p:nvPicPr>
        <p:blipFill>
          <a:blip r:embed="rId2"/>
          <a:stretch>
            <a:fillRect/>
          </a:stretch>
        </p:blipFill>
        <p:spPr>
          <a:xfrm>
            <a:off x="9726116" y="5776678"/>
            <a:ext cx="2706000" cy="1212849"/>
          </a:xfrm>
          <a:prstGeom prst="rect">
            <a:avLst/>
          </a:prstGeom>
        </p:spPr>
      </p:pic>
    </p:spTree>
    <p:extLst>
      <p:ext uri="{BB962C8B-B14F-4D97-AF65-F5344CB8AC3E}">
        <p14:creationId xmlns:p14="http://schemas.microsoft.com/office/powerpoint/2010/main" val="2934207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413198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bg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bg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0640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257633481"/>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0951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3596622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05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 Placeholder 3"/>
          <p:cNvSpPr>
            <a:spLocks noGrp="1"/>
          </p:cNvSpPr>
          <p:nvPr userDrawn="1"/>
        </p:nvSpPr>
        <p:spPr>
          <a:xfrm>
            <a:off x="284116" y="6245990"/>
            <a:ext cx="266700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mn-lt"/>
              </a:rPr>
              <a:t>BR010</a:t>
            </a:r>
          </a:p>
        </p:txBody>
      </p:sp>
    </p:spTree>
    <p:extLst>
      <p:ext uri="{BB962C8B-B14F-4D97-AF65-F5344CB8AC3E}">
        <p14:creationId xmlns:p14="http://schemas.microsoft.com/office/powerpoint/2010/main" val="31087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2454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038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4651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6690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0968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0562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14711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40102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558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5508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279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42947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8301846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8987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2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2452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1180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0550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864287560"/>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825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467927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874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584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8530" y="1743775"/>
            <a:ext cx="10726460" cy="2219790"/>
          </a:xfrm>
        </p:spPr>
        <p:txBody>
          <a:bodyPr anchor="b"/>
          <a:lstStyle>
            <a:lvl1pPr>
              <a:defRPr sz="6119" baseline="0">
                <a:solidFill>
                  <a:schemeClr val="tx1"/>
                </a:solidFill>
                <a:latin typeface="Segoe UI Light" panose="020B0502040204020203" pitchFamily="34" charset="0"/>
                <a:cs typeface="Segoe UI Light" panose="020B0502040204020203" pitchFamily="34" charset="0"/>
              </a:defRPr>
            </a:lvl1pPr>
          </a:lstStyle>
          <a:p>
            <a:r>
              <a:rPr lang="en-US" dirty="0"/>
              <a:t>Section Title</a:t>
            </a:r>
            <a:endParaRPr lang="de-AT" dirty="0"/>
          </a:p>
        </p:txBody>
      </p:sp>
      <p:sp>
        <p:nvSpPr>
          <p:cNvPr id="7" name="Text Placeholder 2"/>
          <p:cNvSpPr>
            <a:spLocks noGrp="1"/>
          </p:cNvSpPr>
          <p:nvPr>
            <p:ph type="body" idx="1"/>
          </p:nvPr>
        </p:nvSpPr>
        <p:spPr>
          <a:xfrm>
            <a:off x="848530" y="3963566"/>
            <a:ext cx="10726460" cy="523733"/>
          </a:xfrm>
        </p:spPr>
        <p:txBody>
          <a:bodyPr/>
          <a:lstStyle>
            <a:lvl1pPr marL="0" indent="0">
              <a:buNone/>
              <a:defRPr sz="2448">
                <a:solidFill>
                  <a:schemeClr val="tx1"/>
                </a:solidFill>
                <a:latin typeface="Segoe UI Light" panose="020B0502040204020203" pitchFamily="34" charset="0"/>
                <a:cs typeface="Segoe UI Light" panose="020B0502040204020203" pitchFamily="34"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981983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673183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195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096707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60183991"/>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01287936"/>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103452589"/>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04104595"/>
      </p:ext>
    </p:extLst>
  </p:cSld>
  <p:clrMapOvr>
    <a:masterClrMapping/>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783065850"/>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210133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679741844"/>
      </p:ext>
    </p:extLst>
  </p:cSld>
  <p:clrMapOvr>
    <a:masterClrMapping/>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74610698"/>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371950248"/>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659823558"/>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676981312"/>
      </p:ext>
    </p:extLst>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3811139"/>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4085118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29733858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53659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16903208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7942009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8954387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a:solidFill>
                  <a:schemeClr val="tx2"/>
                </a:solidFill>
              </a:rPr>
              <a:t>Subhead</a:t>
            </a:r>
          </a:p>
        </p:txBody>
      </p:sp>
    </p:spTree>
    <p:extLst>
      <p:ext uri="{BB962C8B-B14F-4D97-AF65-F5344CB8AC3E}">
        <p14:creationId xmlns:p14="http://schemas.microsoft.com/office/powerpoint/2010/main" val="1348660978"/>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748471"/>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70410853"/>
      </p:ext>
    </p:extLst>
  </p:cSld>
  <p:clrMapOvr>
    <a:masterClrMapping/>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3790391157"/>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9165908"/>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397517177"/>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387195060"/>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6559263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8815813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273091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15700358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Edit Master text styles</a:t>
            </a:r>
          </a:p>
        </p:txBody>
      </p:sp>
    </p:spTree>
    <p:extLst>
      <p:ext uri="{BB962C8B-B14F-4D97-AF65-F5344CB8AC3E}">
        <p14:creationId xmlns:p14="http://schemas.microsoft.com/office/powerpoint/2010/main" val="15465788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3345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010878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99229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04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8392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2574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79583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11535076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11.emf"/><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image" Target="../media/image18.png"/><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image" Target="../media/image1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theme" Target="../theme/theme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4.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image" Target="../media/image24.png"/><Relationship Id="rId5" Type="http://schemas.openxmlformats.org/officeDocument/2006/relationships/slideLayout" Target="../slideLayouts/slideLayout115.xml"/><Relationship Id="rId10"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theme" Target="../theme/theme6.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image" Target="../media/image1.png"/><Relationship Id="rId8"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image" Target="../media/image11.emf"/><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theme" Target="../theme/theme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 id="2147484217" r:id="rId27"/>
    <p:sldLayoutId id="2147484219" r:id="rId28"/>
    <p:sldLayoutId id="2147484220" r:id="rId29"/>
    <p:sldLayoutId id="2147484241" r:id="rId30"/>
    <p:sldLayoutId id="2147484279" r:id="rId31"/>
    <p:sldLayoutId id="2147484280" r:id="rId32"/>
    <p:sldLayoutId id="2147484281"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val="0"/>
              </a:ext>
            </a:extLst>
          </a:blip>
          <a:stretch>
            <a:fillRect/>
          </a:stretch>
        </p:blipFill>
        <p:spPr>
          <a:xfrm rot="5400000">
            <a:off x="9470220" y="3072617"/>
            <a:ext cx="6995160" cy="849926"/>
          </a:xfrm>
          <a:prstGeom prst="rect">
            <a:avLst/>
          </a:prstGeom>
        </p:spPr>
      </p:pic>
    </p:spTree>
    <p:extLst>
      <p:ext uri="{BB962C8B-B14F-4D97-AF65-F5344CB8AC3E}">
        <p14:creationId xmlns:p14="http://schemas.microsoft.com/office/powerpoint/2010/main" val="2263427038"/>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5149483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 id="2147484277" r:id="rId35"/>
    <p:sldLayoutId id="2147484278" r:id="rId36"/>
    <p:sldLayoutId id="2147484288" r:id="rId37"/>
    <p:sldLayoutId id="2147484289" r:id="rId38"/>
    <p:sldLayoutId id="2147484291" r:id="rId39"/>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077216"/>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310" r:id="rId6"/>
    <p:sldLayoutId id="2147484311" r:id="rId7"/>
    <p:sldLayoutId id="2147484313" r:id="rId8"/>
    <p:sldLayoutId id="2147484315" r:id="rId9"/>
    <p:sldLayoutId id="2147484316" r:id="rId10"/>
    <p:sldLayoutId id="21474843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87589" y="6558811"/>
            <a:ext cx="1635382" cy="374188"/>
          </a:xfrm>
          <a:prstGeom prst="rect">
            <a:avLst/>
          </a:prstGeom>
        </p:spPr>
      </p:pic>
    </p:spTree>
    <p:extLst>
      <p:ext uri="{BB962C8B-B14F-4D97-AF65-F5344CB8AC3E}">
        <p14:creationId xmlns:p14="http://schemas.microsoft.com/office/powerpoint/2010/main" val="1166873924"/>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53" r:id="rId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396166735"/>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3740975"/>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0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99.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1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27.xml"/><Relationship Id="rId1" Type="http://schemas.openxmlformats.org/officeDocument/2006/relationships/slideLayout" Target="../slideLayouts/slideLayout113.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28.xml"/><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9.xml"/><Relationship Id="rId1" Type="http://schemas.openxmlformats.org/officeDocument/2006/relationships/slideLayout" Target="../slideLayouts/slideLayout113.xml"/><Relationship Id="rId4" Type="http://schemas.openxmlformats.org/officeDocument/2006/relationships/image" Target="../media/image62.WMF"/></Relationships>
</file>

<file path=ppt/slides/_rels/slide33.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13.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1.xml"/><Relationship Id="rId1" Type="http://schemas.openxmlformats.org/officeDocument/2006/relationships/slideLayout" Target="../slideLayouts/slideLayout113.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06.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106.xml"/><Relationship Id="rId1" Type="http://schemas.openxmlformats.org/officeDocument/2006/relationships/video" Target="https://www.youtube.com/embed/qv6UVOQ0F4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106.xml"/><Relationship Id="rId1" Type="http://schemas.openxmlformats.org/officeDocument/2006/relationships/video" Target="https://www.youtube.com/embed/gnfkfUQvKDw"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9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2.xml"/><Relationship Id="rId1" Type="http://schemas.openxmlformats.org/officeDocument/2006/relationships/slideLayout" Target="../slideLayouts/slideLayout119.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3" Type="http://schemas.openxmlformats.org/officeDocument/2006/relationships/hyperlink" Target="http://azure.microsoft.com/en-us/services/machine-learning" TargetMode="External"/><Relationship Id="rId2" Type="http://schemas.openxmlformats.org/officeDocument/2006/relationships/notesSlide" Target="../notesSlides/notesSlide48.xml"/><Relationship Id="rId1" Type="http://schemas.openxmlformats.org/officeDocument/2006/relationships/slideLayout" Target="../slideLayouts/slideLayout96.xml"/><Relationship Id="rId6" Type="http://schemas.openxmlformats.org/officeDocument/2006/relationships/hyperlink" Target="http://azure.microsoft.com/en-us/pricing/details/machine-learning/" TargetMode="External"/><Relationship Id="rId5" Type="http://schemas.openxmlformats.org/officeDocument/2006/relationships/hyperlink" Target="http://azure.microsoft.com/en-us/documentation/articles/machine-learning-faq" TargetMode="External"/><Relationship Id="rId4" Type="http://schemas.openxmlformats.org/officeDocument/2006/relationships/hyperlink" Target="http://azure.microsoft.com/en-us/documentation/services/machine-learnin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0.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Azure Machine Learning 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20893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298899"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581378"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879096" y="4074855"/>
            <a:ext cx="1569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90085"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91792"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74384"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1" y="4074855"/>
            <a:ext cx="1569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45968" y="3977709"/>
            <a:ext cx="194292" cy="19429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424534" y="3856275"/>
            <a:ext cx="437159" cy="437159"/>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89017"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43115" y="4428953"/>
            <a:ext cx="0" cy="1053959"/>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79757" y="5457278"/>
            <a:ext cx="126713" cy="126713"/>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870337" y="3020792"/>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3A1A4"/>
                </a:solidFill>
                <a:effectLst/>
                <a:uLnTx/>
                <a:uFillTx/>
                <a:latin typeface="Century Gothic" panose="020B0502020202020204" pitchFamily="34" charset="0"/>
                <a:ea typeface="+mn-ea"/>
                <a:cs typeface="+mn-cs"/>
              </a:rPr>
              <a:t>1989</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59696" y="5714525"/>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Machine Learning</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457424"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829008" y="3977709"/>
            <a:ext cx="194292" cy="194292"/>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707575" y="3856275"/>
            <a:ext cx="437159" cy="437159"/>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72058"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926155" y="2666800"/>
            <a:ext cx="0" cy="1053959"/>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862798" y="2619521"/>
            <a:ext cx="126713" cy="126713"/>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3153378" y="4469857"/>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EE9524"/>
                </a:solidFill>
                <a:effectLst/>
                <a:uLnTx/>
                <a:uFillTx/>
                <a:latin typeface="Century Gothic" panose="020B0502020202020204" pitchFamily="34" charset="0"/>
                <a:ea typeface="+mn-ea"/>
                <a:cs typeface="+mn-cs"/>
              </a:rPr>
              <a:t>2000</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755165" y="1964451"/>
            <a:ext cx="3264767" cy="531812"/>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pt-BR"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K</a:t>
            </a:r>
            <a:r>
              <a:rPr kumimoji="0" lang="en-US" sz="1428" b="0" i="0" u="none" strike="noStrike" kern="1200" cap="none" spc="0" normalizeH="0" baseline="0" noProof="0" dirty="0" err="1">
                <a:ln>
                  <a:noFill/>
                </a:ln>
                <a:solidFill>
                  <a:srgbClr val="E7E6E6">
                    <a:lumMod val="50000"/>
                  </a:srgbClr>
                </a:solidFill>
                <a:effectLst/>
                <a:uLnTx/>
                <a:uFillTx/>
                <a:latin typeface="Century Gothic" panose="020B0502020202020204" pitchFamily="34" charset="0"/>
                <a:ea typeface="+mn-ea"/>
                <a:cs typeface="+mn-cs"/>
              </a:rPr>
              <a:t>ernel</a:t>
            </a: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 Methods &amp;</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pt-BR"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D</a:t>
            </a:r>
            <a:r>
              <a:rPr kumimoji="0" lang="en-US" sz="1428" b="0" i="0" u="none" strike="noStrike" kern="1200" cap="none" spc="0" normalizeH="0" baseline="0" noProof="0" dirty="0" err="1">
                <a:ln>
                  <a:noFill/>
                </a:ln>
                <a:solidFill>
                  <a:srgbClr val="E7E6E6">
                    <a:lumMod val="50000"/>
                  </a:srgbClr>
                </a:solidFill>
                <a:effectLst/>
                <a:uLnTx/>
                <a:uFillTx/>
                <a:latin typeface="Century Gothic" panose="020B0502020202020204" pitchFamily="34" charset="0"/>
                <a:ea typeface="+mn-ea"/>
                <a:cs typeface="+mn-cs"/>
              </a:rPr>
              <a:t>eep</a:t>
            </a: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 Learning</a:t>
            </a:r>
          </a:p>
        </p:txBody>
      </p:sp>
      <p:sp>
        <p:nvSpPr>
          <p:cNvPr id="27" name="Arc 26">
            <a:extLst>
              <a:ext uri="{FF2B5EF4-FFF2-40B4-BE49-F238E27FC236}">
                <a16:creationId xmlns:a16="http://schemas.microsoft.com/office/drawing/2014/main" id="{A2636062-43D3-463C-B6BD-741D547DE965}"/>
              </a:ext>
            </a:extLst>
          </p:cNvPr>
          <p:cNvSpPr/>
          <p:nvPr/>
        </p:nvSpPr>
        <p:spPr>
          <a:xfrm>
            <a:off x="5755717"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127301" y="3977709"/>
            <a:ext cx="194292" cy="19429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6005868" y="3856275"/>
            <a:ext cx="437159" cy="437159"/>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870351"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224448" y="4428953"/>
            <a:ext cx="0" cy="1053959"/>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161091" y="5457278"/>
            <a:ext cx="126713" cy="126713"/>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451671" y="3020792"/>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pt-BR" sz="3672"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rPr>
              <a:t>2006</a:t>
            </a:r>
            <a:endParaRPr kumimoji="0" lang="en-US" sz="3672"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endParaRPr>
          </a:p>
        </p:txBody>
      </p:sp>
      <p:sp>
        <p:nvSpPr>
          <p:cNvPr id="35" name="TextBox 34">
            <a:extLst>
              <a:ext uri="{FF2B5EF4-FFF2-40B4-BE49-F238E27FC236}">
                <a16:creationId xmlns:a16="http://schemas.microsoft.com/office/drawing/2014/main" id="{0A5C5A36-EC92-462F-BB70-6A797D63B1DD}"/>
              </a:ext>
            </a:extLst>
          </p:cNvPr>
          <p:cNvSpPr txBox="1"/>
          <p:nvPr/>
        </p:nvSpPr>
        <p:spPr>
          <a:xfrm>
            <a:off x="5141029" y="5714525"/>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Modern Deep Learning</a:t>
            </a:r>
          </a:p>
        </p:txBody>
      </p:sp>
      <p:sp>
        <p:nvSpPr>
          <p:cNvPr id="45" name="Arc 44">
            <a:extLst>
              <a:ext uri="{FF2B5EF4-FFF2-40B4-BE49-F238E27FC236}">
                <a16:creationId xmlns:a16="http://schemas.microsoft.com/office/drawing/2014/main" id="{E3730103-7F8D-4792-83EE-5FFC4A5D2274}"/>
              </a:ext>
            </a:extLst>
          </p:cNvPr>
          <p:cNvSpPr/>
          <p:nvPr/>
        </p:nvSpPr>
        <p:spPr>
          <a:xfrm rot="5400000">
            <a:off x="8064532"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436116" y="3977709"/>
            <a:ext cx="194292" cy="194292"/>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314682" y="3856275"/>
            <a:ext cx="437159" cy="437159"/>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179165"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533263" y="2666800"/>
            <a:ext cx="0" cy="1053959"/>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469905" y="2619521"/>
            <a:ext cx="126713" cy="126713"/>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760485" y="4469857"/>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1C7CBB"/>
                </a:solidFill>
                <a:effectLst/>
                <a:uLnTx/>
                <a:uFillTx/>
                <a:latin typeface="Century Gothic" panose="020B0502020202020204" pitchFamily="34" charset="0"/>
                <a:ea typeface="+mn-ea"/>
                <a:cs typeface="+mn-cs"/>
              </a:rPr>
              <a:t>2015</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362272" y="1964451"/>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GPUs </a:t>
            </a:r>
            <a:r>
              <a:rPr kumimoji="0" lang="en-US" sz="1428" b="0" i="0" u="none" strike="noStrike" kern="1200" cap="none" spc="0" normalizeH="0" baseline="0" noProof="0" dirty="0" err="1">
                <a:ln>
                  <a:noFill/>
                </a:ln>
                <a:solidFill>
                  <a:srgbClr val="E7E6E6">
                    <a:lumMod val="50000"/>
                  </a:srgbClr>
                </a:solidFill>
                <a:effectLst/>
                <a:uLnTx/>
                <a:uFillTx/>
                <a:latin typeface="Century Gothic" panose="020B0502020202020204" pitchFamily="34" charset="0"/>
                <a:ea typeface="+mn-ea"/>
                <a:cs typeface="+mn-cs"/>
              </a:rPr>
              <a:t>avaiability</a:t>
            </a:r>
            <a:endPar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endParaRPr>
          </a:p>
        </p:txBody>
      </p:sp>
      <p:sp>
        <p:nvSpPr>
          <p:cNvPr id="53" name="Arc 52">
            <a:extLst>
              <a:ext uri="{FF2B5EF4-FFF2-40B4-BE49-F238E27FC236}">
                <a16:creationId xmlns:a16="http://schemas.microsoft.com/office/drawing/2014/main" id="{FC85B459-7BA2-4C61-9178-E1CE5EFAEC56}"/>
              </a:ext>
            </a:extLst>
          </p:cNvPr>
          <p:cNvSpPr/>
          <p:nvPr/>
        </p:nvSpPr>
        <p:spPr>
          <a:xfrm>
            <a:off x="10347010"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10718594" y="3977709"/>
            <a:ext cx="194292" cy="19429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597160" y="3856275"/>
            <a:ext cx="437159" cy="437159"/>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461643"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815741" y="4428953"/>
            <a:ext cx="0" cy="1053959"/>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752383" y="5457278"/>
            <a:ext cx="126713" cy="12671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10042963" y="3020792"/>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mn-cs"/>
              </a:rPr>
              <a:t>2017</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732322" y="5714525"/>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pt-BR"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Quantum </a:t>
            </a:r>
            <a:r>
              <a:rPr kumimoji="0" lang="pt-BR" sz="1428" b="0" i="0" u="none" strike="noStrike" kern="1200" cap="none" spc="0" normalizeH="0" baseline="0" noProof="0" dirty="0" err="1">
                <a:ln>
                  <a:noFill/>
                </a:ln>
                <a:solidFill>
                  <a:srgbClr val="E7E6E6">
                    <a:lumMod val="50000"/>
                  </a:srgbClr>
                </a:solidFill>
                <a:effectLst/>
                <a:uLnTx/>
                <a:uFillTx/>
                <a:latin typeface="Century Gothic" panose="020B0502020202020204" pitchFamily="34" charset="0"/>
                <a:ea typeface="+mn-ea"/>
                <a:cs typeface="+mn-cs"/>
              </a:rPr>
              <a:t>computing</a:t>
            </a:r>
            <a:r>
              <a:rPr kumimoji="0" lang="pt-BR"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 SDK</a:t>
            </a:r>
            <a:endPar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665512" y="6336048"/>
            <a:ext cx="2089653"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234644" y="6336048"/>
            <a:ext cx="2089653"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848190" y="6336048"/>
            <a:ext cx="208965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864750" y="1871848"/>
            <a:ext cx="2089653"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474791" y="1871848"/>
            <a:ext cx="208965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62" name="TextBox 69">
            <a:extLst>
              <a:ext uri="{FF2B5EF4-FFF2-40B4-BE49-F238E27FC236}">
                <a16:creationId xmlns:a16="http://schemas.microsoft.com/office/drawing/2014/main" id="{2443810D-E86D-4843-B9DC-3D97D5A3DCEB}"/>
              </a:ext>
            </a:extLst>
          </p:cNvPr>
          <p:cNvSpPr txBox="1"/>
          <p:nvPr/>
        </p:nvSpPr>
        <p:spPr>
          <a:xfrm>
            <a:off x="2506329" y="134436"/>
            <a:ext cx="7423819" cy="92333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Timeline</a:t>
            </a:r>
          </a:p>
        </p:txBody>
      </p:sp>
    </p:spTree>
    <p:extLst>
      <p:ext uri="{BB962C8B-B14F-4D97-AF65-F5344CB8AC3E}">
        <p14:creationId xmlns:p14="http://schemas.microsoft.com/office/powerpoint/2010/main" val="35549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par>
                          <p:cTn id="61" fill="hold">
                            <p:stCondLst>
                              <p:cond delay="500"/>
                            </p:stCondLst>
                            <p:childTnLst>
                              <p:par>
                                <p:cTn id="62" presetID="53" presetClass="entr" presetSubtype="16"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par>
                          <p:cTn id="67" fill="hold">
                            <p:stCondLst>
                              <p:cond delay="1000"/>
                            </p:stCondLst>
                            <p:childTnLst>
                              <p:par>
                                <p:cTn id="68" presetID="53" presetClass="entr" presetSubtype="16"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childTnLst>
                          </p:cTn>
                        </p:par>
                        <p:par>
                          <p:cTn id="73" fill="hold">
                            <p:stCondLst>
                              <p:cond delay="1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par>
                          <p:cTn id="79" fill="hold">
                            <p:stCondLst>
                              <p:cond delay="2000"/>
                            </p:stCondLst>
                            <p:childTnLst>
                              <p:par>
                                <p:cTn id="80" presetID="22" presetClass="entr" presetSubtype="4"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par>
                          <p:cTn id="83" fill="hold">
                            <p:stCondLst>
                              <p:cond delay="2500"/>
                            </p:stCondLst>
                            <p:childTnLst>
                              <p:par>
                                <p:cTn id="84" presetID="53" presetClass="entr" presetSubtype="16"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p:cTn id="86" dur="500" fill="hold"/>
                                        <p:tgtEl>
                                          <p:spTgt spid="24"/>
                                        </p:tgtEl>
                                        <p:attrNameLst>
                                          <p:attrName>ppt_w</p:attrName>
                                        </p:attrNameLst>
                                      </p:cBhvr>
                                      <p:tavLst>
                                        <p:tav tm="0">
                                          <p:val>
                                            <p:fltVal val="0"/>
                                          </p:val>
                                        </p:tav>
                                        <p:tav tm="100000">
                                          <p:val>
                                            <p:strVal val="#ppt_w"/>
                                          </p:val>
                                        </p:tav>
                                      </p:tavLst>
                                    </p:anim>
                                    <p:anim calcmode="lin" valueType="num">
                                      <p:cBhvr>
                                        <p:cTn id="87" dur="500" fill="hold"/>
                                        <p:tgtEl>
                                          <p:spTgt spid="24"/>
                                        </p:tgtEl>
                                        <p:attrNameLst>
                                          <p:attrName>ppt_h</p:attrName>
                                        </p:attrNameLst>
                                      </p:cBhvr>
                                      <p:tavLst>
                                        <p:tav tm="0">
                                          <p:val>
                                            <p:fltVal val="0"/>
                                          </p:val>
                                        </p:tav>
                                        <p:tav tm="100000">
                                          <p:val>
                                            <p:strVal val="#ppt_h"/>
                                          </p:val>
                                        </p:tav>
                                      </p:tavLst>
                                    </p:anim>
                                    <p:animEffect transition="in" filter="fade">
                                      <p:cBhvr>
                                        <p:cTn id="88" dur="500"/>
                                        <p:tgtEl>
                                          <p:spTgt spid="24"/>
                                        </p:tgtEl>
                                      </p:cBhvr>
                                    </p:animEffect>
                                  </p:childTnLst>
                                </p:cTn>
                              </p:par>
                            </p:childTnLst>
                          </p:cTn>
                        </p:par>
                        <p:par>
                          <p:cTn id="89" fill="hold">
                            <p:stCondLst>
                              <p:cond delay="3000"/>
                            </p:stCondLst>
                            <p:childTnLst>
                              <p:par>
                                <p:cTn id="90" presetID="53" presetClass="entr" presetSubtype="16"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p:cTn id="92" dur="500" fill="hold"/>
                                        <p:tgtEl>
                                          <p:spTgt spid="18"/>
                                        </p:tgtEl>
                                        <p:attrNameLst>
                                          <p:attrName>ppt_w</p:attrName>
                                        </p:attrNameLst>
                                      </p:cBhvr>
                                      <p:tavLst>
                                        <p:tav tm="0">
                                          <p:val>
                                            <p:fltVal val="0"/>
                                          </p:val>
                                        </p:tav>
                                        <p:tav tm="100000">
                                          <p:val>
                                            <p:strVal val="#ppt_w"/>
                                          </p:val>
                                        </p:tav>
                                      </p:tavLst>
                                    </p:anim>
                                    <p:anim calcmode="lin" valueType="num">
                                      <p:cBhvr>
                                        <p:cTn id="93" dur="500" fill="hold"/>
                                        <p:tgtEl>
                                          <p:spTgt spid="18"/>
                                        </p:tgtEl>
                                        <p:attrNameLst>
                                          <p:attrName>ppt_h</p:attrName>
                                        </p:attrNameLst>
                                      </p:cBhvr>
                                      <p:tavLst>
                                        <p:tav tm="0">
                                          <p:val>
                                            <p:fltVal val="0"/>
                                          </p:val>
                                        </p:tav>
                                        <p:tav tm="100000">
                                          <p:val>
                                            <p:strVal val="#ppt_h"/>
                                          </p:val>
                                        </p:tav>
                                      </p:tavLst>
                                    </p:anim>
                                    <p:animEffect transition="in" filter="fade">
                                      <p:cBhvr>
                                        <p:cTn id="94" dur="500"/>
                                        <p:tgtEl>
                                          <p:spTgt spid="18"/>
                                        </p:tgtEl>
                                      </p:cBhvr>
                                    </p:animEffect>
                                  </p:childTnLst>
                                </p:cTn>
                              </p:par>
                              <p:par>
                                <p:cTn id="95" presetID="42"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anim calcmode="lin" valueType="num">
                                      <p:cBhvr>
                                        <p:cTn id="98" dur="500" fill="hold"/>
                                        <p:tgtEl>
                                          <p:spTgt spid="25"/>
                                        </p:tgtEl>
                                        <p:attrNameLst>
                                          <p:attrName>ppt_x</p:attrName>
                                        </p:attrNameLst>
                                      </p:cBhvr>
                                      <p:tavLst>
                                        <p:tav tm="0">
                                          <p:val>
                                            <p:strVal val="#ppt_x"/>
                                          </p:val>
                                        </p:tav>
                                        <p:tav tm="100000">
                                          <p:val>
                                            <p:strVal val="#ppt_x"/>
                                          </p:val>
                                        </p:tav>
                                      </p:tavLst>
                                    </p:anim>
                                    <p:anim calcmode="lin" valueType="num">
                                      <p:cBhvr>
                                        <p:cTn id="99" dur="500" fill="hold"/>
                                        <p:tgtEl>
                                          <p:spTgt spid="25"/>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anim calcmode="lin" valueType="num">
                                      <p:cBhvr>
                                        <p:cTn id="103" dur="500" fill="hold"/>
                                        <p:tgtEl>
                                          <p:spTgt spid="26"/>
                                        </p:tgtEl>
                                        <p:attrNameLst>
                                          <p:attrName>ppt_x</p:attrName>
                                        </p:attrNameLst>
                                      </p:cBhvr>
                                      <p:tavLst>
                                        <p:tav tm="0">
                                          <p:val>
                                            <p:strVal val="#ppt_x"/>
                                          </p:val>
                                        </p:tav>
                                        <p:tav tm="100000">
                                          <p:val>
                                            <p:strVal val="#ppt_x"/>
                                          </p:val>
                                        </p:tav>
                                      </p:tavLst>
                                    </p:anim>
                                    <p:anim calcmode="lin" valueType="num">
                                      <p:cBhvr>
                                        <p:cTn id="104" dur="500" fill="hold"/>
                                        <p:tgtEl>
                                          <p:spTgt spid="26"/>
                                        </p:tgtEl>
                                        <p:attrNameLst>
                                          <p:attrName>ppt_y</p:attrName>
                                        </p:attrNameLst>
                                      </p:cBhvr>
                                      <p:tavLst>
                                        <p:tav tm="0">
                                          <p:val>
                                            <p:strVal val="#ppt_y-.1"/>
                                          </p:val>
                                        </p:tav>
                                        <p:tav tm="100000">
                                          <p:val>
                                            <p:strVal val="#ppt_y"/>
                                          </p:val>
                                        </p:tav>
                                      </p:tavLst>
                                    </p:anim>
                                  </p:childTnLst>
                                </p:cTn>
                              </p:par>
                            </p:childTnLst>
                          </p:cTn>
                        </p:par>
                        <p:par>
                          <p:cTn id="105" fill="hold">
                            <p:stCondLst>
                              <p:cond delay="3500"/>
                            </p:stCondLst>
                            <p:childTnLst>
                              <p:par>
                                <p:cTn id="106" presetID="22" presetClass="entr" presetSubtype="8" fill="hold" nodeType="after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wipe(left)">
                                      <p:cBhvr>
                                        <p:cTn id="108" dur="500"/>
                                        <p:tgtEl>
                                          <p:spTgt spid="6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childTnLst>
                          </p:cTn>
                        </p:par>
                        <p:par>
                          <p:cTn id="114" fill="hold">
                            <p:stCondLst>
                              <p:cond delay="500"/>
                            </p:stCondLst>
                            <p:childTnLst>
                              <p:par>
                                <p:cTn id="115" presetID="53" presetClass="entr" presetSubtype="16"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1000"/>
                            </p:stCondLst>
                            <p:childTnLst>
                              <p:par>
                                <p:cTn id="121" presetID="53" presetClass="entr" presetSubtype="16"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p:cTn id="123" dur="500" fill="hold"/>
                                        <p:tgtEl>
                                          <p:spTgt spid="30"/>
                                        </p:tgtEl>
                                        <p:attrNameLst>
                                          <p:attrName>ppt_w</p:attrName>
                                        </p:attrNameLst>
                                      </p:cBhvr>
                                      <p:tavLst>
                                        <p:tav tm="0">
                                          <p:val>
                                            <p:fltVal val="0"/>
                                          </p:val>
                                        </p:tav>
                                        <p:tav tm="100000">
                                          <p:val>
                                            <p:strVal val="#ppt_w"/>
                                          </p:val>
                                        </p:tav>
                                      </p:tavLst>
                                    </p:anim>
                                    <p:anim calcmode="lin" valueType="num">
                                      <p:cBhvr>
                                        <p:cTn id="124" dur="500" fill="hold"/>
                                        <p:tgtEl>
                                          <p:spTgt spid="30"/>
                                        </p:tgtEl>
                                        <p:attrNameLst>
                                          <p:attrName>ppt_h</p:attrName>
                                        </p:attrNameLst>
                                      </p:cBhvr>
                                      <p:tavLst>
                                        <p:tav tm="0">
                                          <p:val>
                                            <p:fltVal val="0"/>
                                          </p:val>
                                        </p:tav>
                                        <p:tav tm="100000">
                                          <p:val>
                                            <p:strVal val="#ppt_h"/>
                                          </p:val>
                                        </p:tav>
                                      </p:tavLst>
                                    </p:anim>
                                    <p:animEffect transition="in" filter="fade">
                                      <p:cBhvr>
                                        <p:cTn id="125" dur="500"/>
                                        <p:tgtEl>
                                          <p:spTgt spid="30"/>
                                        </p:tgtEl>
                                      </p:cBhvr>
                                    </p:animEffect>
                                  </p:childTnLst>
                                </p:cTn>
                              </p:par>
                            </p:childTnLst>
                          </p:cTn>
                        </p:par>
                        <p:par>
                          <p:cTn id="126" fill="hold">
                            <p:stCondLst>
                              <p:cond delay="1500"/>
                            </p:stCondLst>
                            <p:childTnLst>
                              <p:par>
                                <p:cTn id="127" presetID="53" presetClass="entr" presetSubtype="16" fill="hold" grpId="0" nodeType="afterEffect">
                                  <p:stCondLst>
                                    <p:cond delay="0"/>
                                  </p:stCondLst>
                                  <p:childTnLst>
                                    <p:set>
                                      <p:cBhvr>
                                        <p:cTn id="128" dur="1" fill="hold">
                                          <p:stCondLst>
                                            <p:cond delay="0"/>
                                          </p:stCondLst>
                                        </p:cTn>
                                        <p:tgtEl>
                                          <p:spTgt spid="31"/>
                                        </p:tgtEl>
                                        <p:attrNameLst>
                                          <p:attrName>style.visibility</p:attrName>
                                        </p:attrNameLst>
                                      </p:cBhvr>
                                      <p:to>
                                        <p:strVal val="visible"/>
                                      </p:to>
                                    </p:set>
                                    <p:anim calcmode="lin" valueType="num">
                                      <p:cBhvr>
                                        <p:cTn id="129" dur="500" fill="hold"/>
                                        <p:tgtEl>
                                          <p:spTgt spid="31"/>
                                        </p:tgtEl>
                                        <p:attrNameLst>
                                          <p:attrName>ppt_w</p:attrName>
                                        </p:attrNameLst>
                                      </p:cBhvr>
                                      <p:tavLst>
                                        <p:tav tm="0">
                                          <p:val>
                                            <p:fltVal val="0"/>
                                          </p:val>
                                        </p:tav>
                                        <p:tav tm="100000">
                                          <p:val>
                                            <p:strVal val="#ppt_w"/>
                                          </p:val>
                                        </p:tav>
                                      </p:tavLst>
                                    </p:anim>
                                    <p:anim calcmode="lin" valueType="num">
                                      <p:cBhvr>
                                        <p:cTn id="130" dur="500" fill="hold"/>
                                        <p:tgtEl>
                                          <p:spTgt spid="31"/>
                                        </p:tgtEl>
                                        <p:attrNameLst>
                                          <p:attrName>ppt_h</p:attrName>
                                        </p:attrNameLst>
                                      </p:cBhvr>
                                      <p:tavLst>
                                        <p:tav tm="0">
                                          <p:val>
                                            <p:fltVal val="0"/>
                                          </p:val>
                                        </p:tav>
                                        <p:tav tm="100000">
                                          <p:val>
                                            <p:strVal val="#ppt_h"/>
                                          </p:val>
                                        </p:tav>
                                      </p:tavLst>
                                    </p:anim>
                                    <p:animEffect transition="in" filter="fade">
                                      <p:cBhvr>
                                        <p:cTn id="131" dur="500"/>
                                        <p:tgtEl>
                                          <p:spTgt spid="31"/>
                                        </p:tgtEl>
                                      </p:cBhvr>
                                    </p:animEffect>
                                  </p:childTnLst>
                                </p:cTn>
                              </p:par>
                            </p:childTnLst>
                          </p:cTn>
                        </p:par>
                        <p:par>
                          <p:cTn id="132" fill="hold">
                            <p:stCondLst>
                              <p:cond delay="2000"/>
                            </p:stCondLst>
                            <p:childTnLst>
                              <p:par>
                                <p:cTn id="133" presetID="22" presetClass="entr" presetSubtype="1" fill="hold" nodeType="after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wipe(up)">
                                      <p:cBhvr>
                                        <p:cTn id="135" dur="500"/>
                                        <p:tgtEl>
                                          <p:spTgt spid="32"/>
                                        </p:tgtEl>
                                      </p:cBhvr>
                                    </p:animEffect>
                                  </p:childTnLst>
                                </p:cTn>
                              </p:par>
                            </p:childTnLst>
                          </p:cTn>
                        </p:par>
                        <p:par>
                          <p:cTn id="136" fill="hold">
                            <p:stCondLst>
                              <p:cond delay="2500"/>
                            </p:stCondLst>
                            <p:childTnLst>
                              <p:par>
                                <p:cTn id="137" presetID="53" presetClass="entr" presetSubtype="16"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500" fill="hold"/>
                                        <p:tgtEl>
                                          <p:spTgt spid="33"/>
                                        </p:tgtEl>
                                        <p:attrNameLst>
                                          <p:attrName>ppt_w</p:attrName>
                                        </p:attrNameLst>
                                      </p:cBhvr>
                                      <p:tavLst>
                                        <p:tav tm="0">
                                          <p:val>
                                            <p:fltVal val="0"/>
                                          </p:val>
                                        </p:tav>
                                        <p:tav tm="100000">
                                          <p:val>
                                            <p:strVal val="#ppt_w"/>
                                          </p:val>
                                        </p:tav>
                                      </p:tavLst>
                                    </p:anim>
                                    <p:anim calcmode="lin" valueType="num">
                                      <p:cBhvr>
                                        <p:cTn id="140" dur="500" fill="hold"/>
                                        <p:tgtEl>
                                          <p:spTgt spid="33"/>
                                        </p:tgtEl>
                                        <p:attrNameLst>
                                          <p:attrName>ppt_h</p:attrName>
                                        </p:attrNameLst>
                                      </p:cBhvr>
                                      <p:tavLst>
                                        <p:tav tm="0">
                                          <p:val>
                                            <p:fltVal val="0"/>
                                          </p:val>
                                        </p:tav>
                                        <p:tav tm="100000">
                                          <p:val>
                                            <p:strVal val="#ppt_h"/>
                                          </p:val>
                                        </p:tav>
                                      </p:tavLst>
                                    </p:anim>
                                    <p:animEffect transition="in" filter="fade">
                                      <p:cBhvr>
                                        <p:cTn id="141" dur="500"/>
                                        <p:tgtEl>
                                          <p:spTgt spid="33"/>
                                        </p:tgtEl>
                                      </p:cBhvr>
                                    </p:animEffect>
                                  </p:childTnLst>
                                </p:cTn>
                              </p:par>
                            </p:childTnLst>
                          </p:cTn>
                        </p:par>
                        <p:par>
                          <p:cTn id="142" fill="hold">
                            <p:stCondLst>
                              <p:cond delay="3000"/>
                            </p:stCondLst>
                            <p:childTnLst>
                              <p:par>
                                <p:cTn id="143" presetID="53" presetClass="entr" presetSubtype="16" fill="hold" grpId="0" nodeType="afterEffect">
                                  <p:stCondLst>
                                    <p:cond delay="0"/>
                                  </p:stCondLst>
                                  <p:childTnLst>
                                    <p:set>
                                      <p:cBhvr>
                                        <p:cTn id="144" dur="1" fill="hold">
                                          <p:stCondLst>
                                            <p:cond delay="0"/>
                                          </p:stCondLst>
                                        </p:cTn>
                                        <p:tgtEl>
                                          <p:spTgt spid="27"/>
                                        </p:tgtEl>
                                        <p:attrNameLst>
                                          <p:attrName>style.visibility</p:attrName>
                                        </p:attrNameLst>
                                      </p:cBhvr>
                                      <p:to>
                                        <p:strVal val="visible"/>
                                      </p:to>
                                    </p:set>
                                    <p:anim calcmode="lin" valueType="num">
                                      <p:cBhvr>
                                        <p:cTn id="145" dur="500" fill="hold"/>
                                        <p:tgtEl>
                                          <p:spTgt spid="27"/>
                                        </p:tgtEl>
                                        <p:attrNameLst>
                                          <p:attrName>ppt_w</p:attrName>
                                        </p:attrNameLst>
                                      </p:cBhvr>
                                      <p:tavLst>
                                        <p:tav tm="0">
                                          <p:val>
                                            <p:fltVal val="0"/>
                                          </p:val>
                                        </p:tav>
                                        <p:tav tm="100000">
                                          <p:val>
                                            <p:strVal val="#ppt_w"/>
                                          </p:val>
                                        </p:tav>
                                      </p:tavLst>
                                    </p:anim>
                                    <p:anim calcmode="lin" valueType="num">
                                      <p:cBhvr>
                                        <p:cTn id="146" dur="500" fill="hold"/>
                                        <p:tgtEl>
                                          <p:spTgt spid="27"/>
                                        </p:tgtEl>
                                        <p:attrNameLst>
                                          <p:attrName>ppt_h</p:attrName>
                                        </p:attrNameLst>
                                      </p:cBhvr>
                                      <p:tavLst>
                                        <p:tav tm="0">
                                          <p:val>
                                            <p:fltVal val="0"/>
                                          </p:val>
                                        </p:tav>
                                        <p:tav tm="100000">
                                          <p:val>
                                            <p:strVal val="#ppt_h"/>
                                          </p:val>
                                        </p:tav>
                                      </p:tavLst>
                                    </p:anim>
                                    <p:animEffect transition="in" filter="fade">
                                      <p:cBhvr>
                                        <p:cTn id="147" dur="500"/>
                                        <p:tgtEl>
                                          <p:spTgt spid="27"/>
                                        </p:tgtEl>
                                      </p:cBhvr>
                                    </p:animEffect>
                                  </p:childTnLst>
                                </p:cTn>
                              </p:par>
                              <p:par>
                                <p:cTn id="148" presetID="47" presetClass="entr" presetSubtype="0" fill="hold" grpId="0"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fade">
                                      <p:cBhvr>
                                        <p:cTn id="150" dur="500"/>
                                        <p:tgtEl>
                                          <p:spTgt spid="34"/>
                                        </p:tgtEl>
                                      </p:cBhvr>
                                    </p:animEffect>
                                    <p:anim calcmode="lin" valueType="num">
                                      <p:cBhvr>
                                        <p:cTn id="151" dur="500" fill="hold"/>
                                        <p:tgtEl>
                                          <p:spTgt spid="34"/>
                                        </p:tgtEl>
                                        <p:attrNameLst>
                                          <p:attrName>ppt_x</p:attrName>
                                        </p:attrNameLst>
                                      </p:cBhvr>
                                      <p:tavLst>
                                        <p:tav tm="0">
                                          <p:val>
                                            <p:strVal val="#ppt_x"/>
                                          </p:val>
                                        </p:tav>
                                        <p:tav tm="100000">
                                          <p:val>
                                            <p:strVal val="#ppt_x"/>
                                          </p:val>
                                        </p:tav>
                                      </p:tavLst>
                                    </p:anim>
                                    <p:anim calcmode="lin" valueType="num">
                                      <p:cBhvr>
                                        <p:cTn id="152" dur="500" fill="hold"/>
                                        <p:tgtEl>
                                          <p:spTgt spid="34"/>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5"/>
                                        </p:tgtEl>
                                        <p:attrNameLst>
                                          <p:attrName>style.visibility</p:attrName>
                                        </p:attrNameLst>
                                      </p:cBhvr>
                                      <p:to>
                                        <p:strVal val="visible"/>
                                      </p:to>
                                    </p:set>
                                    <p:animEffect transition="in" filter="fade">
                                      <p:cBhvr>
                                        <p:cTn id="155" dur="500"/>
                                        <p:tgtEl>
                                          <p:spTgt spid="35"/>
                                        </p:tgtEl>
                                      </p:cBhvr>
                                    </p:animEffect>
                                    <p:anim calcmode="lin" valueType="num">
                                      <p:cBhvr>
                                        <p:cTn id="156" dur="500" fill="hold"/>
                                        <p:tgtEl>
                                          <p:spTgt spid="35"/>
                                        </p:tgtEl>
                                        <p:attrNameLst>
                                          <p:attrName>ppt_x</p:attrName>
                                        </p:attrNameLst>
                                      </p:cBhvr>
                                      <p:tavLst>
                                        <p:tav tm="0">
                                          <p:val>
                                            <p:strVal val="#ppt_x"/>
                                          </p:val>
                                        </p:tav>
                                        <p:tav tm="100000">
                                          <p:val>
                                            <p:strVal val="#ppt_x"/>
                                          </p:val>
                                        </p:tav>
                                      </p:tavLst>
                                    </p:anim>
                                    <p:anim calcmode="lin" valueType="num">
                                      <p:cBhvr>
                                        <p:cTn id="157" dur="500" fill="hold"/>
                                        <p:tgtEl>
                                          <p:spTgt spid="35"/>
                                        </p:tgtEl>
                                        <p:attrNameLst>
                                          <p:attrName>ppt_y</p:attrName>
                                        </p:attrNameLst>
                                      </p:cBhvr>
                                      <p:tavLst>
                                        <p:tav tm="0">
                                          <p:val>
                                            <p:strVal val="#ppt_y+.1"/>
                                          </p:val>
                                        </p:tav>
                                        <p:tav tm="100000">
                                          <p:val>
                                            <p:strVal val="#ppt_y"/>
                                          </p:val>
                                        </p:tav>
                                      </p:tavLst>
                                    </p:anim>
                                  </p:childTnLst>
                                </p:cTn>
                              </p:par>
                            </p:childTnLst>
                          </p:cTn>
                        </p:par>
                        <p:par>
                          <p:cTn id="158" fill="hold">
                            <p:stCondLst>
                              <p:cond delay="3500"/>
                            </p:stCondLst>
                            <p:childTnLst>
                              <p:par>
                                <p:cTn id="159" presetID="22" presetClass="entr" presetSubtype="8"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left)">
                                      <p:cBhvr>
                                        <p:cTn id="161" dur="500"/>
                                        <p:tgtEl>
                                          <p:spTgt spid="6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left)">
                                      <p:cBhvr>
                                        <p:cTn id="166" dur="500"/>
                                        <p:tgtEl>
                                          <p:spTgt spid="44"/>
                                        </p:tgtEl>
                                      </p:cBhvr>
                                    </p:animEffect>
                                  </p:childTnLst>
                                </p:cTn>
                              </p:par>
                            </p:childTnLst>
                          </p:cTn>
                        </p:par>
                        <p:par>
                          <p:cTn id="167" fill="hold">
                            <p:stCondLst>
                              <p:cond delay="500"/>
                            </p:stCondLst>
                            <p:childTnLst>
                              <p:par>
                                <p:cTn id="168" presetID="53" presetClass="entr" presetSubtype="16" fill="hold" grpId="0" nodeType="afterEffect">
                                  <p:stCondLst>
                                    <p:cond delay="0"/>
                                  </p:stCondLst>
                                  <p:childTnLst>
                                    <p:set>
                                      <p:cBhvr>
                                        <p:cTn id="169" dur="1" fill="hold">
                                          <p:stCondLst>
                                            <p:cond delay="0"/>
                                          </p:stCondLst>
                                        </p:cTn>
                                        <p:tgtEl>
                                          <p:spTgt spid="46"/>
                                        </p:tgtEl>
                                        <p:attrNameLst>
                                          <p:attrName>style.visibility</p:attrName>
                                        </p:attrNameLst>
                                      </p:cBhvr>
                                      <p:to>
                                        <p:strVal val="visible"/>
                                      </p:to>
                                    </p:set>
                                    <p:anim calcmode="lin" valueType="num">
                                      <p:cBhvr>
                                        <p:cTn id="170" dur="500" fill="hold"/>
                                        <p:tgtEl>
                                          <p:spTgt spid="46"/>
                                        </p:tgtEl>
                                        <p:attrNameLst>
                                          <p:attrName>ppt_w</p:attrName>
                                        </p:attrNameLst>
                                      </p:cBhvr>
                                      <p:tavLst>
                                        <p:tav tm="0">
                                          <p:val>
                                            <p:fltVal val="0"/>
                                          </p:val>
                                        </p:tav>
                                        <p:tav tm="100000">
                                          <p:val>
                                            <p:strVal val="#ppt_w"/>
                                          </p:val>
                                        </p:tav>
                                      </p:tavLst>
                                    </p:anim>
                                    <p:anim calcmode="lin" valueType="num">
                                      <p:cBhvr>
                                        <p:cTn id="171" dur="500" fill="hold"/>
                                        <p:tgtEl>
                                          <p:spTgt spid="46"/>
                                        </p:tgtEl>
                                        <p:attrNameLst>
                                          <p:attrName>ppt_h</p:attrName>
                                        </p:attrNameLst>
                                      </p:cBhvr>
                                      <p:tavLst>
                                        <p:tav tm="0">
                                          <p:val>
                                            <p:fltVal val="0"/>
                                          </p:val>
                                        </p:tav>
                                        <p:tav tm="100000">
                                          <p:val>
                                            <p:strVal val="#ppt_h"/>
                                          </p:val>
                                        </p:tav>
                                      </p:tavLst>
                                    </p:anim>
                                    <p:animEffect transition="in" filter="fade">
                                      <p:cBhvr>
                                        <p:cTn id="172" dur="500"/>
                                        <p:tgtEl>
                                          <p:spTgt spid="46"/>
                                        </p:tgtEl>
                                      </p:cBhvr>
                                    </p:animEffect>
                                  </p:childTnLst>
                                </p:cTn>
                              </p:par>
                            </p:childTnLst>
                          </p:cTn>
                        </p:par>
                        <p:par>
                          <p:cTn id="173" fill="hold">
                            <p:stCondLst>
                              <p:cond delay="1000"/>
                            </p:stCondLst>
                            <p:childTnLst>
                              <p:par>
                                <p:cTn id="174" presetID="53" presetClass="entr" presetSubtype="16" fill="hold" grpId="0" nodeType="afterEffect">
                                  <p:stCondLst>
                                    <p:cond delay="0"/>
                                  </p:stCondLst>
                                  <p:childTnLst>
                                    <p:set>
                                      <p:cBhvr>
                                        <p:cTn id="175" dur="1" fill="hold">
                                          <p:stCondLst>
                                            <p:cond delay="0"/>
                                          </p:stCondLst>
                                        </p:cTn>
                                        <p:tgtEl>
                                          <p:spTgt spid="47"/>
                                        </p:tgtEl>
                                        <p:attrNameLst>
                                          <p:attrName>style.visibility</p:attrName>
                                        </p:attrNameLst>
                                      </p:cBhvr>
                                      <p:to>
                                        <p:strVal val="visible"/>
                                      </p:to>
                                    </p:set>
                                    <p:anim calcmode="lin" valueType="num">
                                      <p:cBhvr>
                                        <p:cTn id="176" dur="500" fill="hold"/>
                                        <p:tgtEl>
                                          <p:spTgt spid="47"/>
                                        </p:tgtEl>
                                        <p:attrNameLst>
                                          <p:attrName>ppt_w</p:attrName>
                                        </p:attrNameLst>
                                      </p:cBhvr>
                                      <p:tavLst>
                                        <p:tav tm="0">
                                          <p:val>
                                            <p:fltVal val="0"/>
                                          </p:val>
                                        </p:tav>
                                        <p:tav tm="100000">
                                          <p:val>
                                            <p:strVal val="#ppt_w"/>
                                          </p:val>
                                        </p:tav>
                                      </p:tavLst>
                                    </p:anim>
                                    <p:anim calcmode="lin" valueType="num">
                                      <p:cBhvr>
                                        <p:cTn id="177" dur="500" fill="hold"/>
                                        <p:tgtEl>
                                          <p:spTgt spid="47"/>
                                        </p:tgtEl>
                                        <p:attrNameLst>
                                          <p:attrName>ppt_h</p:attrName>
                                        </p:attrNameLst>
                                      </p:cBhvr>
                                      <p:tavLst>
                                        <p:tav tm="0">
                                          <p:val>
                                            <p:fltVal val="0"/>
                                          </p:val>
                                        </p:tav>
                                        <p:tav tm="100000">
                                          <p:val>
                                            <p:strVal val="#ppt_h"/>
                                          </p:val>
                                        </p:tav>
                                      </p:tavLst>
                                    </p:anim>
                                    <p:animEffect transition="in" filter="fade">
                                      <p:cBhvr>
                                        <p:cTn id="178" dur="500"/>
                                        <p:tgtEl>
                                          <p:spTgt spid="47"/>
                                        </p:tgtEl>
                                      </p:cBhvr>
                                    </p:animEffect>
                                  </p:childTnLst>
                                </p:cTn>
                              </p:par>
                            </p:childTnLst>
                          </p:cTn>
                        </p:par>
                        <p:par>
                          <p:cTn id="179" fill="hold">
                            <p:stCondLst>
                              <p:cond delay="1500"/>
                            </p:stCondLst>
                            <p:childTnLst>
                              <p:par>
                                <p:cTn id="180" presetID="53" presetClass="entr" presetSubtype="16" fill="hold" grpId="0" nodeType="afterEffect">
                                  <p:stCondLst>
                                    <p:cond delay="0"/>
                                  </p:stCondLst>
                                  <p:childTnLst>
                                    <p:set>
                                      <p:cBhvr>
                                        <p:cTn id="181" dur="1" fill="hold">
                                          <p:stCondLst>
                                            <p:cond delay="0"/>
                                          </p:stCondLst>
                                        </p:cTn>
                                        <p:tgtEl>
                                          <p:spTgt spid="48"/>
                                        </p:tgtEl>
                                        <p:attrNameLst>
                                          <p:attrName>style.visibility</p:attrName>
                                        </p:attrNameLst>
                                      </p:cBhvr>
                                      <p:to>
                                        <p:strVal val="visible"/>
                                      </p:to>
                                    </p:set>
                                    <p:anim calcmode="lin" valueType="num">
                                      <p:cBhvr>
                                        <p:cTn id="182" dur="500" fill="hold"/>
                                        <p:tgtEl>
                                          <p:spTgt spid="48"/>
                                        </p:tgtEl>
                                        <p:attrNameLst>
                                          <p:attrName>ppt_w</p:attrName>
                                        </p:attrNameLst>
                                      </p:cBhvr>
                                      <p:tavLst>
                                        <p:tav tm="0">
                                          <p:val>
                                            <p:fltVal val="0"/>
                                          </p:val>
                                        </p:tav>
                                        <p:tav tm="100000">
                                          <p:val>
                                            <p:strVal val="#ppt_w"/>
                                          </p:val>
                                        </p:tav>
                                      </p:tavLst>
                                    </p:anim>
                                    <p:anim calcmode="lin" valueType="num">
                                      <p:cBhvr>
                                        <p:cTn id="183" dur="500" fill="hold"/>
                                        <p:tgtEl>
                                          <p:spTgt spid="48"/>
                                        </p:tgtEl>
                                        <p:attrNameLst>
                                          <p:attrName>ppt_h</p:attrName>
                                        </p:attrNameLst>
                                      </p:cBhvr>
                                      <p:tavLst>
                                        <p:tav tm="0">
                                          <p:val>
                                            <p:fltVal val="0"/>
                                          </p:val>
                                        </p:tav>
                                        <p:tav tm="100000">
                                          <p:val>
                                            <p:strVal val="#ppt_h"/>
                                          </p:val>
                                        </p:tav>
                                      </p:tavLst>
                                    </p:anim>
                                    <p:animEffect transition="in" filter="fade">
                                      <p:cBhvr>
                                        <p:cTn id="184" dur="500"/>
                                        <p:tgtEl>
                                          <p:spTgt spid="48"/>
                                        </p:tgtEl>
                                      </p:cBhvr>
                                    </p:animEffect>
                                  </p:childTnLst>
                                </p:cTn>
                              </p:par>
                            </p:childTnLst>
                          </p:cTn>
                        </p:par>
                        <p:par>
                          <p:cTn id="185" fill="hold">
                            <p:stCondLst>
                              <p:cond delay="2000"/>
                            </p:stCondLst>
                            <p:childTnLst>
                              <p:par>
                                <p:cTn id="186" presetID="22" presetClass="entr" presetSubtype="4" fill="hold" nodeType="afterEffect">
                                  <p:stCondLst>
                                    <p:cond delay="0"/>
                                  </p:stCondLst>
                                  <p:childTnLst>
                                    <p:set>
                                      <p:cBhvr>
                                        <p:cTn id="187" dur="1" fill="hold">
                                          <p:stCondLst>
                                            <p:cond delay="0"/>
                                          </p:stCondLst>
                                        </p:cTn>
                                        <p:tgtEl>
                                          <p:spTgt spid="49"/>
                                        </p:tgtEl>
                                        <p:attrNameLst>
                                          <p:attrName>style.visibility</p:attrName>
                                        </p:attrNameLst>
                                      </p:cBhvr>
                                      <p:to>
                                        <p:strVal val="visible"/>
                                      </p:to>
                                    </p:set>
                                    <p:animEffect transition="in" filter="wipe(down)">
                                      <p:cBhvr>
                                        <p:cTn id="188" dur="500"/>
                                        <p:tgtEl>
                                          <p:spTgt spid="49"/>
                                        </p:tgtEl>
                                      </p:cBhvr>
                                    </p:animEffect>
                                  </p:childTnLst>
                                </p:cTn>
                              </p:par>
                            </p:childTnLst>
                          </p:cTn>
                        </p:par>
                        <p:par>
                          <p:cTn id="189" fill="hold">
                            <p:stCondLst>
                              <p:cond delay="2500"/>
                            </p:stCondLst>
                            <p:childTnLst>
                              <p:par>
                                <p:cTn id="190" presetID="53" presetClass="entr" presetSubtype="16" fill="hold" grpId="0" nodeType="afterEffect">
                                  <p:stCondLst>
                                    <p:cond delay="0"/>
                                  </p:stCondLst>
                                  <p:childTnLst>
                                    <p:set>
                                      <p:cBhvr>
                                        <p:cTn id="191" dur="1" fill="hold">
                                          <p:stCondLst>
                                            <p:cond delay="0"/>
                                          </p:stCondLst>
                                        </p:cTn>
                                        <p:tgtEl>
                                          <p:spTgt spid="50"/>
                                        </p:tgtEl>
                                        <p:attrNameLst>
                                          <p:attrName>style.visibility</p:attrName>
                                        </p:attrNameLst>
                                      </p:cBhvr>
                                      <p:to>
                                        <p:strVal val="visible"/>
                                      </p:to>
                                    </p:set>
                                    <p:anim calcmode="lin" valueType="num">
                                      <p:cBhvr>
                                        <p:cTn id="192" dur="500" fill="hold"/>
                                        <p:tgtEl>
                                          <p:spTgt spid="50"/>
                                        </p:tgtEl>
                                        <p:attrNameLst>
                                          <p:attrName>ppt_w</p:attrName>
                                        </p:attrNameLst>
                                      </p:cBhvr>
                                      <p:tavLst>
                                        <p:tav tm="0">
                                          <p:val>
                                            <p:fltVal val="0"/>
                                          </p:val>
                                        </p:tav>
                                        <p:tav tm="100000">
                                          <p:val>
                                            <p:strVal val="#ppt_w"/>
                                          </p:val>
                                        </p:tav>
                                      </p:tavLst>
                                    </p:anim>
                                    <p:anim calcmode="lin" valueType="num">
                                      <p:cBhvr>
                                        <p:cTn id="193" dur="500" fill="hold"/>
                                        <p:tgtEl>
                                          <p:spTgt spid="50"/>
                                        </p:tgtEl>
                                        <p:attrNameLst>
                                          <p:attrName>ppt_h</p:attrName>
                                        </p:attrNameLst>
                                      </p:cBhvr>
                                      <p:tavLst>
                                        <p:tav tm="0">
                                          <p:val>
                                            <p:fltVal val="0"/>
                                          </p:val>
                                        </p:tav>
                                        <p:tav tm="100000">
                                          <p:val>
                                            <p:strVal val="#ppt_h"/>
                                          </p:val>
                                        </p:tav>
                                      </p:tavLst>
                                    </p:anim>
                                    <p:animEffect transition="in" filter="fade">
                                      <p:cBhvr>
                                        <p:cTn id="194" dur="500"/>
                                        <p:tgtEl>
                                          <p:spTgt spid="50"/>
                                        </p:tgtEl>
                                      </p:cBhvr>
                                    </p:animEffect>
                                  </p:childTnLst>
                                </p:cTn>
                              </p:par>
                            </p:childTnLst>
                          </p:cTn>
                        </p:par>
                        <p:par>
                          <p:cTn id="195" fill="hold">
                            <p:stCondLst>
                              <p:cond delay="3000"/>
                            </p:stCondLst>
                            <p:childTnLst>
                              <p:par>
                                <p:cTn id="196" presetID="53" presetClass="entr" presetSubtype="16" fill="hold" grpId="0" nodeType="afterEffect">
                                  <p:stCondLst>
                                    <p:cond delay="0"/>
                                  </p:stCondLst>
                                  <p:childTnLst>
                                    <p:set>
                                      <p:cBhvr>
                                        <p:cTn id="197" dur="1" fill="hold">
                                          <p:stCondLst>
                                            <p:cond delay="0"/>
                                          </p:stCondLst>
                                        </p:cTn>
                                        <p:tgtEl>
                                          <p:spTgt spid="45"/>
                                        </p:tgtEl>
                                        <p:attrNameLst>
                                          <p:attrName>style.visibility</p:attrName>
                                        </p:attrNameLst>
                                      </p:cBhvr>
                                      <p:to>
                                        <p:strVal val="visible"/>
                                      </p:to>
                                    </p:set>
                                    <p:anim calcmode="lin" valueType="num">
                                      <p:cBhvr>
                                        <p:cTn id="198" dur="500" fill="hold"/>
                                        <p:tgtEl>
                                          <p:spTgt spid="45"/>
                                        </p:tgtEl>
                                        <p:attrNameLst>
                                          <p:attrName>ppt_w</p:attrName>
                                        </p:attrNameLst>
                                      </p:cBhvr>
                                      <p:tavLst>
                                        <p:tav tm="0">
                                          <p:val>
                                            <p:fltVal val="0"/>
                                          </p:val>
                                        </p:tav>
                                        <p:tav tm="100000">
                                          <p:val>
                                            <p:strVal val="#ppt_w"/>
                                          </p:val>
                                        </p:tav>
                                      </p:tavLst>
                                    </p:anim>
                                    <p:anim calcmode="lin" valueType="num">
                                      <p:cBhvr>
                                        <p:cTn id="199" dur="500" fill="hold"/>
                                        <p:tgtEl>
                                          <p:spTgt spid="45"/>
                                        </p:tgtEl>
                                        <p:attrNameLst>
                                          <p:attrName>ppt_h</p:attrName>
                                        </p:attrNameLst>
                                      </p:cBhvr>
                                      <p:tavLst>
                                        <p:tav tm="0">
                                          <p:val>
                                            <p:fltVal val="0"/>
                                          </p:val>
                                        </p:tav>
                                        <p:tav tm="100000">
                                          <p:val>
                                            <p:strVal val="#ppt_h"/>
                                          </p:val>
                                        </p:tav>
                                      </p:tavLst>
                                    </p:anim>
                                    <p:animEffect transition="in" filter="fade">
                                      <p:cBhvr>
                                        <p:cTn id="200" dur="500"/>
                                        <p:tgtEl>
                                          <p:spTgt spid="45"/>
                                        </p:tgtEl>
                                      </p:cBhvr>
                                    </p:animEffect>
                                  </p:childTnLst>
                                </p:cTn>
                              </p:par>
                              <p:par>
                                <p:cTn id="201" presetID="42" presetClass="entr" presetSubtype="0"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fade">
                                      <p:cBhvr>
                                        <p:cTn id="203" dur="500"/>
                                        <p:tgtEl>
                                          <p:spTgt spid="51"/>
                                        </p:tgtEl>
                                      </p:cBhvr>
                                    </p:animEffect>
                                    <p:anim calcmode="lin" valueType="num">
                                      <p:cBhvr>
                                        <p:cTn id="204" dur="500" fill="hold"/>
                                        <p:tgtEl>
                                          <p:spTgt spid="51"/>
                                        </p:tgtEl>
                                        <p:attrNameLst>
                                          <p:attrName>ppt_x</p:attrName>
                                        </p:attrNameLst>
                                      </p:cBhvr>
                                      <p:tavLst>
                                        <p:tav tm="0">
                                          <p:val>
                                            <p:strVal val="#ppt_x"/>
                                          </p:val>
                                        </p:tav>
                                        <p:tav tm="100000">
                                          <p:val>
                                            <p:strVal val="#ppt_x"/>
                                          </p:val>
                                        </p:tav>
                                      </p:tavLst>
                                    </p:anim>
                                    <p:anim calcmode="lin" valueType="num">
                                      <p:cBhvr>
                                        <p:cTn id="205" dur="500" fill="hold"/>
                                        <p:tgtEl>
                                          <p:spTgt spid="51"/>
                                        </p:tgtEl>
                                        <p:attrNameLst>
                                          <p:attrName>ppt_y</p:attrName>
                                        </p:attrNameLst>
                                      </p:cBhvr>
                                      <p:tavLst>
                                        <p:tav tm="0">
                                          <p:val>
                                            <p:strVal val="#ppt_y+.1"/>
                                          </p:val>
                                        </p:tav>
                                        <p:tav tm="100000">
                                          <p:val>
                                            <p:strVal val="#ppt_y"/>
                                          </p:val>
                                        </p:tav>
                                      </p:tavLst>
                                    </p:anim>
                                  </p:childTnLst>
                                </p:cTn>
                              </p:par>
                              <p:par>
                                <p:cTn id="206" presetID="47" presetClass="entr" presetSubtype="0" fill="hold" grpId="0" nodeType="withEffect">
                                  <p:stCondLst>
                                    <p:cond delay="0"/>
                                  </p:stCondLst>
                                  <p:childTnLst>
                                    <p:set>
                                      <p:cBhvr>
                                        <p:cTn id="207" dur="1" fill="hold">
                                          <p:stCondLst>
                                            <p:cond delay="0"/>
                                          </p:stCondLst>
                                        </p:cTn>
                                        <p:tgtEl>
                                          <p:spTgt spid="52"/>
                                        </p:tgtEl>
                                        <p:attrNameLst>
                                          <p:attrName>style.visibility</p:attrName>
                                        </p:attrNameLst>
                                      </p:cBhvr>
                                      <p:to>
                                        <p:strVal val="visible"/>
                                      </p:to>
                                    </p:set>
                                    <p:animEffect transition="in" filter="fade">
                                      <p:cBhvr>
                                        <p:cTn id="208" dur="500"/>
                                        <p:tgtEl>
                                          <p:spTgt spid="52"/>
                                        </p:tgtEl>
                                      </p:cBhvr>
                                    </p:animEffect>
                                    <p:anim calcmode="lin" valueType="num">
                                      <p:cBhvr>
                                        <p:cTn id="209" dur="500" fill="hold"/>
                                        <p:tgtEl>
                                          <p:spTgt spid="52"/>
                                        </p:tgtEl>
                                        <p:attrNameLst>
                                          <p:attrName>ppt_x</p:attrName>
                                        </p:attrNameLst>
                                      </p:cBhvr>
                                      <p:tavLst>
                                        <p:tav tm="0">
                                          <p:val>
                                            <p:strVal val="#ppt_x"/>
                                          </p:val>
                                        </p:tav>
                                        <p:tav tm="100000">
                                          <p:val>
                                            <p:strVal val="#ppt_x"/>
                                          </p:val>
                                        </p:tav>
                                      </p:tavLst>
                                    </p:anim>
                                    <p:anim calcmode="lin" valueType="num">
                                      <p:cBhvr>
                                        <p:cTn id="210" dur="500" fill="hold"/>
                                        <p:tgtEl>
                                          <p:spTgt spid="52"/>
                                        </p:tgtEl>
                                        <p:attrNameLst>
                                          <p:attrName>ppt_y</p:attrName>
                                        </p:attrNameLst>
                                      </p:cBhvr>
                                      <p:tavLst>
                                        <p:tav tm="0">
                                          <p:val>
                                            <p:strVal val="#ppt_y-.1"/>
                                          </p:val>
                                        </p:tav>
                                        <p:tav tm="100000">
                                          <p:val>
                                            <p:strVal val="#ppt_y"/>
                                          </p:val>
                                        </p:tav>
                                      </p:tavLst>
                                    </p:anim>
                                  </p:childTnLst>
                                </p:cTn>
                              </p:par>
                            </p:childTnLst>
                          </p:cTn>
                        </p:par>
                        <p:par>
                          <p:cTn id="211" fill="hold">
                            <p:stCondLst>
                              <p:cond delay="3500"/>
                            </p:stCondLst>
                            <p:childTnLst>
                              <p:par>
                                <p:cTn id="212" presetID="22" presetClass="entr" presetSubtype="8" fill="hold" nodeType="afterEffect">
                                  <p:stCondLst>
                                    <p:cond delay="0"/>
                                  </p:stCondLst>
                                  <p:childTnLst>
                                    <p:set>
                                      <p:cBhvr>
                                        <p:cTn id="213" dur="1" fill="hold">
                                          <p:stCondLst>
                                            <p:cond delay="0"/>
                                          </p:stCondLst>
                                        </p:cTn>
                                        <p:tgtEl>
                                          <p:spTgt spid="69"/>
                                        </p:tgtEl>
                                        <p:attrNameLst>
                                          <p:attrName>style.visibility</p:attrName>
                                        </p:attrNameLst>
                                      </p:cBhvr>
                                      <p:to>
                                        <p:strVal val="visible"/>
                                      </p:to>
                                    </p:set>
                                    <p:animEffect transition="in" filter="wipe(left)">
                                      <p:cBhvr>
                                        <p:cTn id="214" dur="500"/>
                                        <p:tgtEl>
                                          <p:spTgt spid="69"/>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nodeType="clickEffect">
                                  <p:stCondLst>
                                    <p:cond delay="0"/>
                                  </p:stCondLst>
                                  <p:childTnLst>
                                    <p:set>
                                      <p:cBhvr>
                                        <p:cTn id="218" dur="1" fill="hold">
                                          <p:stCondLst>
                                            <p:cond delay="0"/>
                                          </p:stCondLst>
                                        </p:cTn>
                                        <p:tgtEl>
                                          <p:spTgt spid="54"/>
                                        </p:tgtEl>
                                        <p:attrNameLst>
                                          <p:attrName>style.visibility</p:attrName>
                                        </p:attrNameLst>
                                      </p:cBhvr>
                                      <p:to>
                                        <p:strVal val="visible"/>
                                      </p:to>
                                    </p:set>
                                    <p:animEffect transition="in" filter="wipe(left)">
                                      <p:cBhvr>
                                        <p:cTn id="219" dur="500"/>
                                        <p:tgtEl>
                                          <p:spTgt spid="54"/>
                                        </p:tgtEl>
                                      </p:cBhvr>
                                    </p:animEffect>
                                  </p:childTnLst>
                                </p:cTn>
                              </p:par>
                            </p:childTnLst>
                          </p:cTn>
                        </p:par>
                        <p:par>
                          <p:cTn id="220" fill="hold">
                            <p:stCondLst>
                              <p:cond delay="500"/>
                            </p:stCondLst>
                            <p:childTnLst>
                              <p:par>
                                <p:cTn id="221" presetID="53" presetClass="entr" presetSubtype="16" fill="hold" grpId="0" nodeType="afterEffect">
                                  <p:stCondLst>
                                    <p:cond delay="0"/>
                                  </p:stCondLst>
                                  <p:childTnLst>
                                    <p:set>
                                      <p:cBhvr>
                                        <p:cTn id="222" dur="1" fill="hold">
                                          <p:stCondLst>
                                            <p:cond delay="0"/>
                                          </p:stCondLst>
                                        </p:cTn>
                                        <p:tgtEl>
                                          <p:spTgt spid="55"/>
                                        </p:tgtEl>
                                        <p:attrNameLst>
                                          <p:attrName>style.visibility</p:attrName>
                                        </p:attrNameLst>
                                      </p:cBhvr>
                                      <p:to>
                                        <p:strVal val="visible"/>
                                      </p:to>
                                    </p:set>
                                    <p:anim calcmode="lin" valueType="num">
                                      <p:cBhvr>
                                        <p:cTn id="223" dur="500" fill="hold"/>
                                        <p:tgtEl>
                                          <p:spTgt spid="55"/>
                                        </p:tgtEl>
                                        <p:attrNameLst>
                                          <p:attrName>ppt_w</p:attrName>
                                        </p:attrNameLst>
                                      </p:cBhvr>
                                      <p:tavLst>
                                        <p:tav tm="0">
                                          <p:val>
                                            <p:fltVal val="0"/>
                                          </p:val>
                                        </p:tav>
                                        <p:tav tm="100000">
                                          <p:val>
                                            <p:strVal val="#ppt_w"/>
                                          </p:val>
                                        </p:tav>
                                      </p:tavLst>
                                    </p:anim>
                                    <p:anim calcmode="lin" valueType="num">
                                      <p:cBhvr>
                                        <p:cTn id="224" dur="500" fill="hold"/>
                                        <p:tgtEl>
                                          <p:spTgt spid="55"/>
                                        </p:tgtEl>
                                        <p:attrNameLst>
                                          <p:attrName>ppt_h</p:attrName>
                                        </p:attrNameLst>
                                      </p:cBhvr>
                                      <p:tavLst>
                                        <p:tav tm="0">
                                          <p:val>
                                            <p:fltVal val="0"/>
                                          </p:val>
                                        </p:tav>
                                        <p:tav tm="100000">
                                          <p:val>
                                            <p:strVal val="#ppt_h"/>
                                          </p:val>
                                        </p:tav>
                                      </p:tavLst>
                                    </p:anim>
                                    <p:animEffect transition="in" filter="fade">
                                      <p:cBhvr>
                                        <p:cTn id="225" dur="500"/>
                                        <p:tgtEl>
                                          <p:spTgt spid="55"/>
                                        </p:tgtEl>
                                      </p:cBhvr>
                                    </p:animEffect>
                                  </p:childTnLst>
                                </p:cTn>
                              </p:par>
                            </p:childTnLst>
                          </p:cTn>
                        </p:par>
                        <p:par>
                          <p:cTn id="226" fill="hold">
                            <p:stCondLst>
                              <p:cond delay="1000"/>
                            </p:stCondLst>
                            <p:childTnLst>
                              <p:par>
                                <p:cTn id="227" presetID="53" presetClass="entr" presetSubtype="16" fill="hold" grpId="0" nodeType="afterEffect">
                                  <p:stCondLst>
                                    <p:cond delay="0"/>
                                  </p:stCondLst>
                                  <p:childTnLst>
                                    <p:set>
                                      <p:cBhvr>
                                        <p:cTn id="228" dur="1" fill="hold">
                                          <p:stCondLst>
                                            <p:cond delay="0"/>
                                          </p:stCondLst>
                                        </p:cTn>
                                        <p:tgtEl>
                                          <p:spTgt spid="56"/>
                                        </p:tgtEl>
                                        <p:attrNameLst>
                                          <p:attrName>style.visibility</p:attrName>
                                        </p:attrNameLst>
                                      </p:cBhvr>
                                      <p:to>
                                        <p:strVal val="visible"/>
                                      </p:to>
                                    </p:set>
                                    <p:anim calcmode="lin" valueType="num">
                                      <p:cBhvr>
                                        <p:cTn id="229" dur="500" fill="hold"/>
                                        <p:tgtEl>
                                          <p:spTgt spid="56"/>
                                        </p:tgtEl>
                                        <p:attrNameLst>
                                          <p:attrName>ppt_w</p:attrName>
                                        </p:attrNameLst>
                                      </p:cBhvr>
                                      <p:tavLst>
                                        <p:tav tm="0">
                                          <p:val>
                                            <p:fltVal val="0"/>
                                          </p:val>
                                        </p:tav>
                                        <p:tav tm="100000">
                                          <p:val>
                                            <p:strVal val="#ppt_w"/>
                                          </p:val>
                                        </p:tav>
                                      </p:tavLst>
                                    </p:anim>
                                    <p:anim calcmode="lin" valueType="num">
                                      <p:cBhvr>
                                        <p:cTn id="230" dur="500" fill="hold"/>
                                        <p:tgtEl>
                                          <p:spTgt spid="56"/>
                                        </p:tgtEl>
                                        <p:attrNameLst>
                                          <p:attrName>ppt_h</p:attrName>
                                        </p:attrNameLst>
                                      </p:cBhvr>
                                      <p:tavLst>
                                        <p:tav tm="0">
                                          <p:val>
                                            <p:fltVal val="0"/>
                                          </p:val>
                                        </p:tav>
                                        <p:tav tm="100000">
                                          <p:val>
                                            <p:strVal val="#ppt_h"/>
                                          </p:val>
                                        </p:tav>
                                      </p:tavLst>
                                    </p:anim>
                                    <p:animEffect transition="in" filter="fade">
                                      <p:cBhvr>
                                        <p:cTn id="231" dur="500"/>
                                        <p:tgtEl>
                                          <p:spTgt spid="56"/>
                                        </p:tgtEl>
                                      </p:cBhvr>
                                    </p:animEffect>
                                  </p:childTnLst>
                                </p:cTn>
                              </p:par>
                            </p:childTnLst>
                          </p:cTn>
                        </p:par>
                        <p:par>
                          <p:cTn id="232" fill="hold">
                            <p:stCondLst>
                              <p:cond delay="1500"/>
                            </p:stCondLst>
                            <p:childTnLst>
                              <p:par>
                                <p:cTn id="233" presetID="53" presetClass="entr" presetSubtype="16" fill="hold" grpId="0" nodeType="afterEffect">
                                  <p:stCondLst>
                                    <p:cond delay="0"/>
                                  </p:stCondLst>
                                  <p:childTnLst>
                                    <p:set>
                                      <p:cBhvr>
                                        <p:cTn id="234" dur="1" fill="hold">
                                          <p:stCondLst>
                                            <p:cond delay="0"/>
                                          </p:stCondLst>
                                        </p:cTn>
                                        <p:tgtEl>
                                          <p:spTgt spid="57"/>
                                        </p:tgtEl>
                                        <p:attrNameLst>
                                          <p:attrName>style.visibility</p:attrName>
                                        </p:attrNameLst>
                                      </p:cBhvr>
                                      <p:to>
                                        <p:strVal val="visible"/>
                                      </p:to>
                                    </p:set>
                                    <p:anim calcmode="lin" valueType="num">
                                      <p:cBhvr>
                                        <p:cTn id="235" dur="500" fill="hold"/>
                                        <p:tgtEl>
                                          <p:spTgt spid="57"/>
                                        </p:tgtEl>
                                        <p:attrNameLst>
                                          <p:attrName>ppt_w</p:attrName>
                                        </p:attrNameLst>
                                      </p:cBhvr>
                                      <p:tavLst>
                                        <p:tav tm="0">
                                          <p:val>
                                            <p:fltVal val="0"/>
                                          </p:val>
                                        </p:tav>
                                        <p:tav tm="100000">
                                          <p:val>
                                            <p:strVal val="#ppt_w"/>
                                          </p:val>
                                        </p:tav>
                                      </p:tavLst>
                                    </p:anim>
                                    <p:anim calcmode="lin" valueType="num">
                                      <p:cBhvr>
                                        <p:cTn id="236" dur="500" fill="hold"/>
                                        <p:tgtEl>
                                          <p:spTgt spid="57"/>
                                        </p:tgtEl>
                                        <p:attrNameLst>
                                          <p:attrName>ppt_h</p:attrName>
                                        </p:attrNameLst>
                                      </p:cBhvr>
                                      <p:tavLst>
                                        <p:tav tm="0">
                                          <p:val>
                                            <p:fltVal val="0"/>
                                          </p:val>
                                        </p:tav>
                                        <p:tav tm="100000">
                                          <p:val>
                                            <p:strVal val="#ppt_h"/>
                                          </p:val>
                                        </p:tav>
                                      </p:tavLst>
                                    </p:anim>
                                    <p:animEffect transition="in" filter="fade">
                                      <p:cBhvr>
                                        <p:cTn id="237" dur="500"/>
                                        <p:tgtEl>
                                          <p:spTgt spid="57"/>
                                        </p:tgtEl>
                                      </p:cBhvr>
                                    </p:animEffect>
                                  </p:childTnLst>
                                </p:cTn>
                              </p:par>
                            </p:childTnLst>
                          </p:cTn>
                        </p:par>
                        <p:par>
                          <p:cTn id="238" fill="hold">
                            <p:stCondLst>
                              <p:cond delay="2000"/>
                            </p:stCondLst>
                            <p:childTnLst>
                              <p:par>
                                <p:cTn id="239" presetID="22" presetClass="entr" presetSubtype="1" fill="hold" nodeType="afterEffect">
                                  <p:stCondLst>
                                    <p:cond delay="0"/>
                                  </p:stCondLst>
                                  <p:childTnLst>
                                    <p:set>
                                      <p:cBhvr>
                                        <p:cTn id="240" dur="1" fill="hold">
                                          <p:stCondLst>
                                            <p:cond delay="0"/>
                                          </p:stCondLst>
                                        </p:cTn>
                                        <p:tgtEl>
                                          <p:spTgt spid="58"/>
                                        </p:tgtEl>
                                        <p:attrNameLst>
                                          <p:attrName>style.visibility</p:attrName>
                                        </p:attrNameLst>
                                      </p:cBhvr>
                                      <p:to>
                                        <p:strVal val="visible"/>
                                      </p:to>
                                    </p:set>
                                    <p:animEffect transition="in" filter="wipe(up)">
                                      <p:cBhvr>
                                        <p:cTn id="241" dur="500"/>
                                        <p:tgtEl>
                                          <p:spTgt spid="58"/>
                                        </p:tgtEl>
                                      </p:cBhvr>
                                    </p:animEffect>
                                  </p:childTnLst>
                                </p:cTn>
                              </p:par>
                            </p:childTnLst>
                          </p:cTn>
                        </p:par>
                        <p:par>
                          <p:cTn id="242" fill="hold">
                            <p:stCondLst>
                              <p:cond delay="2500"/>
                            </p:stCondLst>
                            <p:childTnLst>
                              <p:par>
                                <p:cTn id="243" presetID="53" presetClass="entr" presetSubtype="16" fill="hold" grpId="0" nodeType="afterEffect">
                                  <p:stCondLst>
                                    <p:cond delay="0"/>
                                  </p:stCondLst>
                                  <p:childTnLst>
                                    <p:set>
                                      <p:cBhvr>
                                        <p:cTn id="244" dur="1" fill="hold">
                                          <p:stCondLst>
                                            <p:cond delay="0"/>
                                          </p:stCondLst>
                                        </p:cTn>
                                        <p:tgtEl>
                                          <p:spTgt spid="59"/>
                                        </p:tgtEl>
                                        <p:attrNameLst>
                                          <p:attrName>style.visibility</p:attrName>
                                        </p:attrNameLst>
                                      </p:cBhvr>
                                      <p:to>
                                        <p:strVal val="visible"/>
                                      </p:to>
                                    </p:set>
                                    <p:anim calcmode="lin" valueType="num">
                                      <p:cBhvr>
                                        <p:cTn id="245" dur="500" fill="hold"/>
                                        <p:tgtEl>
                                          <p:spTgt spid="59"/>
                                        </p:tgtEl>
                                        <p:attrNameLst>
                                          <p:attrName>ppt_w</p:attrName>
                                        </p:attrNameLst>
                                      </p:cBhvr>
                                      <p:tavLst>
                                        <p:tav tm="0">
                                          <p:val>
                                            <p:fltVal val="0"/>
                                          </p:val>
                                        </p:tav>
                                        <p:tav tm="100000">
                                          <p:val>
                                            <p:strVal val="#ppt_w"/>
                                          </p:val>
                                        </p:tav>
                                      </p:tavLst>
                                    </p:anim>
                                    <p:anim calcmode="lin" valueType="num">
                                      <p:cBhvr>
                                        <p:cTn id="246" dur="500" fill="hold"/>
                                        <p:tgtEl>
                                          <p:spTgt spid="59"/>
                                        </p:tgtEl>
                                        <p:attrNameLst>
                                          <p:attrName>ppt_h</p:attrName>
                                        </p:attrNameLst>
                                      </p:cBhvr>
                                      <p:tavLst>
                                        <p:tav tm="0">
                                          <p:val>
                                            <p:fltVal val="0"/>
                                          </p:val>
                                        </p:tav>
                                        <p:tav tm="100000">
                                          <p:val>
                                            <p:strVal val="#ppt_h"/>
                                          </p:val>
                                        </p:tav>
                                      </p:tavLst>
                                    </p:anim>
                                    <p:animEffect transition="in" filter="fade">
                                      <p:cBhvr>
                                        <p:cTn id="247" dur="500"/>
                                        <p:tgtEl>
                                          <p:spTgt spid="59"/>
                                        </p:tgtEl>
                                      </p:cBhvr>
                                    </p:animEffect>
                                  </p:childTnLst>
                                </p:cTn>
                              </p:par>
                            </p:childTnLst>
                          </p:cTn>
                        </p:par>
                        <p:par>
                          <p:cTn id="248" fill="hold">
                            <p:stCondLst>
                              <p:cond delay="3000"/>
                            </p:stCondLst>
                            <p:childTnLst>
                              <p:par>
                                <p:cTn id="249" presetID="53" presetClass="entr" presetSubtype="16" fill="hold" grpId="0" nodeType="afterEffect">
                                  <p:stCondLst>
                                    <p:cond delay="0"/>
                                  </p:stCondLst>
                                  <p:childTnLst>
                                    <p:set>
                                      <p:cBhvr>
                                        <p:cTn id="250" dur="1" fill="hold">
                                          <p:stCondLst>
                                            <p:cond delay="0"/>
                                          </p:stCondLst>
                                        </p:cTn>
                                        <p:tgtEl>
                                          <p:spTgt spid="53"/>
                                        </p:tgtEl>
                                        <p:attrNameLst>
                                          <p:attrName>style.visibility</p:attrName>
                                        </p:attrNameLst>
                                      </p:cBhvr>
                                      <p:to>
                                        <p:strVal val="visible"/>
                                      </p:to>
                                    </p:set>
                                    <p:anim calcmode="lin" valueType="num">
                                      <p:cBhvr>
                                        <p:cTn id="251" dur="500" fill="hold"/>
                                        <p:tgtEl>
                                          <p:spTgt spid="53"/>
                                        </p:tgtEl>
                                        <p:attrNameLst>
                                          <p:attrName>ppt_w</p:attrName>
                                        </p:attrNameLst>
                                      </p:cBhvr>
                                      <p:tavLst>
                                        <p:tav tm="0">
                                          <p:val>
                                            <p:fltVal val="0"/>
                                          </p:val>
                                        </p:tav>
                                        <p:tav tm="100000">
                                          <p:val>
                                            <p:strVal val="#ppt_w"/>
                                          </p:val>
                                        </p:tav>
                                      </p:tavLst>
                                    </p:anim>
                                    <p:anim calcmode="lin" valueType="num">
                                      <p:cBhvr>
                                        <p:cTn id="252" dur="500" fill="hold"/>
                                        <p:tgtEl>
                                          <p:spTgt spid="53"/>
                                        </p:tgtEl>
                                        <p:attrNameLst>
                                          <p:attrName>ppt_h</p:attrName>
                                        </p:attrNameLst>
                                      </p:cBhvr>
                                      <p:tavLst>
                                        <p:tav tm="0">
                                          <p:val>
                                            <p:fltVal val="0"/>
                                          </p:val>
                                        </p:tav>
                                        <p:tav tm="100000">
                                          <p:val>
                                            <p:strVal val="#ppt_h"/>
                                          </p:val>
                                        </p:tav>
                                      </p:tavLst>
                                    </p:anim>
                                    <p:animEffect transition="in" filter="fade">
                                      <p:cBhvr>
                                        <p:cTn id="253" dur="500"/>
                                        <p:tgtEl>
                                          <p:spTgt spid="53"/>
                                        </p:tgtEl>
                                      </p:cBhvr>
                                    </p:animEffect>
                                  </p:childTnLst>
                                </p:cTn>
                              </p:par>
                              <p:par>
                                <p:cTn id="254" presetID="47" presetClass="entr" presetSubtype="0" fill="hold" grpId="0" nodeType="withEffect">
                                  <p:stCondLst>
                                    <p:cond delay="0"/>
                                  </p:stCondLst>
                                  <p:childTnLst>
                                    <p:set>
                                      <p:cBhvr>
                                        <p:cTn id="255" dur="1" fill="hold">
                                          <p:stCondLst>
                                            <p:cond delay="0"/>
                                          </p:stCondLst>
                                        </p:cTn>
                                        <p:tgtEl>
                                          <p:spTgt spid="60"/>
                                        </p:tgtEl>
                                        <p:attrNameLst>
                                          <p:attrName>style.visibility</p:attrName>
                                        </p:attrNameLst>
                                      </p:cBhvr>
                                      <p:to>
                                        <p:strVal val="visible"/>
                                      </p:to>
                                    </p:set>
                                    <p:animEffect transition="in" filter="fade">
                                      <p:cBhvr>
                                        <p:cTn id="256" dur="1000"/>
                                        <p:tgtEl>
                                          <p:spTgt spid="60"/>
                                        </p:tgtEl>
                                      </p:cBhvr>
                                    </p:animEffect>
                                    <p:anim calcmode="lin" valueType="num">
                                      <p:cBhvr>
                                        <p:cTn id="257" dur="1000" fill="hold"/>
                                        <p:tgtEl>
                                          <p:spTgt spid="60"/>
                                        </p:tgtEl>
                                        <p:attrNameLst>
                                          <p:attrName>ppt_x</p:attrName>
                                        </p:attrNameLst>
                                      </p:cBhvr>
                                      <p:tavLst>
                                        <p:tav tm="0">
                                          <p:val>
                                            <p:strVal val="#ppt_x"/>
                                          </p:val>
                                        </p:tav>
                                        <p:tav tm="100000">
                                          <p:val>
                                            <p:strVal val="#ppt_x"/>
                                          </p:val>
                                        </p:tav>
                                      </p:tavLst>
                                    </p:anim>
                                    <p:anim calcmode="lin" valueType="num">
                                      <p:cBhvr>
                                        <p:cTn id="258" dur="1000" fill="hold"/>
                                        <p:tgtEl>
                                          <p:spTgt spid="60"/>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61"/>
                                        </p:tgtEl>
                                        <p:attrNameLst>
                                          <p:attrName>style.visibility</p:attrName>
                                        </p:attrNameLst>
                                      </p:cBhvr>
                                      <p:to>
                                        <p:strVal val="visible"/>
                                      </p:to>
                                    </p:set>
                                    <p:animEffect transition="in" filter="fade">
                                      <p:cBhvr>
                                        <p:cTn id="261" dur="500"/>
                                        <p:tgtEl>
                                          <p:spTgt spid="61"/>
                                        </p:tgtEl>
                                      </p:cBhvr>
                                    </p:animEffect>
                                    <p:anim calcmode="lin" valueType="num">
                                      <p:cBhvr>
                                        <p:cTn id="262" dur="500" fill="hold"/>
                                        <p:tgtEl>
                                          <p:spTgt spid="61"/>
                                        </p:tgtEl>
                                        <p:attrNameLst>
                                          <p:attrName>ppt_x</p:attrName>
                                        </p:attrNameLst>
                                      </p:cBhvr>
                                      <p:tavLst>
                                        <p:tav tm="0">
                                          <p:val>
                                            <p:strVal val="#ppt_x"/>
                                          </p:val>
                                        </p:tav>
                                        <p:tav tm="100000">
                                          <p:val>
                                            <p:strVal val="#ppt_x"/>
                                          </p:val>
                                        </p:tav>
                                      </p:tavLst>
                                    </p:anim>
                                    <p:anim calcmode="lin" valueType="num">
                                      <p:cBhvr>
                                        <p:cTn id="263" dur="500" fill="hold"/>
                                        <p:tgtEl>
                                          <p:spTgt spid="61"/>
                                        </p:tgtEl>
                                        <p:attrNameLst>
                                          <p:attrName>ppt_y</p:attrName>
                                        </p:attrNameLst>
                                      </p:cBhvr>
                                      <p:tavLst>
                                        <p:tav tm="0">
                                          <p:val>
                                            <p:strVal val="#ppt_y+.1"/>
                                          </p:val>
                                        </p:tav>
                                        <p:tav tm="100000">
                                          <p:val>
                                            <p:strVal val="#ppt_y"/>
                                          </p:val>
                                        </p:tav>
                                      </p:tavLst>
                                    </p:anim>
                                  </p:childTnLst>
                                </p:cTn>
                              </p:par>
                            </p:childTnLst>
                          </p:cTn>
                        </p:par>
                        <p:par>
                          <p:cTn id="264" fill="hold">
                            <p:stCondLst>
                              <p:cond delay="4000"/>
                            </p:stCondLst>
                            <p:childTnLst>
                              <p:par>
                                <p:cTn id="265" presetID="22" presetClass="entr" presetSubtype="8" fill="hold" nodeType="afterEffect">
                                  <p:stCondLst>
                                    <p:cond delay="0"/>
                                  </p:stCondLst>
                                  <p:childTnLst>
                                    <p:set>
                                      <p:cBhvr>
                                        <p:cTn id="266" dur="1" fill="hold">
                                          <p:stCondLst>
                                            <p:cond delay="0"/>
                                          </p:stCondLst>
                                        </p:cTn>
                                        <p:tgtEl>
                                          <p:spTgt spid="67"/>
                                        </p:tgtEl>
                                        <p:attrNameLst>
                                          <p:attrName>style.visibility</p:attrName>
                                        </p:attrNameLst>
                                      </p:cBhvr>
                                      <p:to>
                                        <p:strVal val="visible"/>
                                      </p:to>
                                    </p:set>
                                    <p:animEffect transition="in" filter="wipe(left)">
                                      <p:cBhvr>
                                        <p:cTn id="267" dur="500"/>
                                        <p:tgtEl>
                                          <p:spTgt spid="67"/>
                                        </p:tgtEl>
                                      </p:cBhvr>
                                    </p:animEffect>
                                  </p:childTnLst>
                                </p:cTn>
                              </p:par>
                            </p:childTnLst>
                          </p:cTn>
                        </p:par>
                        <p:par>
                          <p:cTn id="268" fill="hold">
                            <p:stCondLst>
                              <p:cond delay="4500"/>
                            </p:stCondLst>
                            <p:childTnLst>
                              <p:par>
                                <p:cTn id="269" presetID="22" presetClass="entr" presetSubtype="8" fill="hold" nodeType="after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wipe(left)">
                                      <p:cBhvr>
                                        <p:cTn id="27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0671" y="1657960"/>
            <a:ext cx="2097097" cy="3730413"/>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153" y="1657960"/>
            <a:ext cx="2097097" cy="3730413"/>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48287" y="1657960"/>
            <a:ext cx="2919780" cy="3730413"/>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44400" y="1657960"/>
            <a:ext cx="2280325" cy="3240884"/>
          </a:xfrm>
          <a:prstGeom prst="rect">
            <a:avLst/>
          </a:prstGeom>
        </p:spPr>
      </p:pic>
      <p:pic>
        <p:nvPicPr>
          <p:cNvPr id="8" name="Picture 7"/>
          <p:cNvPicPr>
            <a:picLocks noChangeAspect="1"/>
          </p:cNvPicPr>
          <p:nvPr/>
        </p:nvPicPr>
        <p:blipFill rotWithShape="1">
          <a:blip r:embed="rId7"/>
          <a:srcRect r="25360"/>
          <a:stretch/>
        </p:blipFill>
        <p:spPr>
          <a:xfrm>
            <a:off x="4695647" y="1657960"/>
            <a:ext cx="2087310" cy="3730413"/>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78023" y="12818"/>
            <a:ext cx="9342973" cy="6981210"/>
          </a:xfrm>
          <a:prstGeom prst="rect">
            <a:avLst/>
          </a:prstGeom>
        </p:spPr>
      </p:pic>
      <p:sp>
        <p:nvSpPr>
          <p:cNvPr id="3" name="Rectangular Callout 2"/>
          <p:cNvSpPr/>
          <p:nvPr/>
        </p:nvSpPr>
        <p:spPr bwMode="auto">
          <a:xfrm>
            <a:off x="391913" y="1172064"/>
            <a:ext cx="1560095" cy="609692"/>
          </a:xfrm>
          <a:prstGeom prst="wedgeRectCallout">
            <a:avLst>
              <a:gd name="adj1" fmla="val 80316"/>
              <a:gd name="adj2" fmla="val -1541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8569" y="3694517"/>
            <a:ext cx="1560095" cy="609692"/>
          </a:xfrm>
          <a:prstGeom prst="wedgeRectCallout">
            <a:avLst>
              <a:gd name="adj1" fmla="val 91044"/>
              <a:gd name="adj2" fmla="val -1985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520356" y="1871600"/>
            <a:ext cx="1560095" cy="609692"/>
          </a:xfrm>
          <a:prstGeom prst="wedgeRectCallout">
            <a:avLst>
              <a:gd name="adj1" fmla="val -174473"/>
              <a:gd name="adj2" fmla="val 296814"/>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8117449" y="210165"/>
            <a:ext cx="2316461" cy="824694"/>
          </a:xfrm>
          <a:prstGeom prst="wedgeRectCallout">
            <a:avLst>
              <a:gd name="adj1" fmla="val -140529"/>
              <a:gd name="adj2" fmla="val 99896"/>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72366" y="4931833"/>
            <a:ext cx="1918739" cy="1016154"/>
          </a:xfrm>
          <a:prstGeom prst="wedgeRectCallout">
            <a:avLst>
              <a:gd name="adj1" fmla="val 79167"/>
              <a:gd name="adj2" fmla="val -8120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421730" y="3389671"/>
            <a:ext cx="1866158" cy="609692"/>
          </a:xfrm>
          <a:prstGeom prst="wedgeRectCallout">
            <a:avLst>
              <a:gd name="adj1" fmla="val -241406"/>
              <a:gd name="adj2" fmla="val 128186"/>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314362" y="4519394"/>
            <a:ext cx="1864943" cy="222358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32111" fontAlgn="base">
              <a:spcBef>
                <a:spcPct val="0"/>
              </a:spcBef>
              <a:spcAft>
                <a:spcPct val="0"/>
              </a:spcAft>
            </a:pPr>
            <a:endParaRPr lang="en-US" sz="1836" i="1" dirty="0">
              <a:gradFill>
                <a:gsLst>
                  <a:gs pos="0">
                    <a:srgbClr val="FFFFFF"/>
                  </a:gs>
                  <a:gs pos="100000">
                    <a:srgbClr val="FFFFFF"/>
                  </a:gs>
                </a:gsLst>
                <a:lin ang="5400000" scaled="0"/>
              </a:gradFill>
              <a:ea typeface="Segoe UI" pitchFamily="34" charset="0"/>
              <a:cs typeface="Segoe UI" pitchFamily="34" charset="0"/>
            </a:endParaRPr>
          </a:p>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91912" y="2349607"/>
            <a:ext cx="1560095" cy="914537"/>
          </a:xfrm>
          <a:prstGeom prst="wedgeRectCallout">
            <a:avLst>
              <a:gd name="adj1" fmla="val 79167"/>
              <a:gd name="adj2" fmla="val -8120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1836"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87068" y="2176444"/>
            <a:ext cx="5500961" cy="1715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r>
              <a:rPr lang="en-US" sz="2448"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9846CCD-9EE2-4556-A271-1FA9C2CAB1A0}"/>
              </a:ext>
            </a:extLst>
          </p:cNvPr>
          <p:cNvPicPr>
            <a:picLocks noChangeAspect="1"/>
          </p:cNvPicPr>
          <p:nvPr/>
        </p:nvPicPr>
        <p:blipFill>
          <a:blip r:embed="rId2"/>
          <a:stretch>
            <a:fillRect/>
          </a:stretch>
        </p:blipFill>
        <p:spPr>
          <a:xfrm>
            <a:off x="169565" y="1911746"/>
            <a:ext cx="2896849" cy="4837737"/>
          </a:xfrm>
          <a:prstGeom prst="rect">
            <a:avLst/>
          </a:prstGeom>
        </p:spPr>
      </p:pic>
      <p:sp>
        <p:nvSpPr>
          <p:cNvPr id="3" name="Title 1">
            <a:extLst>
              <a:ext uri="{FF2B5EF4-FFF2-40B4-BE49-F238E27FC236}">
                <a16:creationId xmlns:a16="http://schemas.microsoft.com/office/drawing/2014/main" id="{A72EA6A3-37C8-49FC-8C3E-C3C66FA8B4E0}"/>
              </a:ext>
            </a:extLst>
          </p:cNvPr>
          <p:cNvSpPr txBox="1">
            <a:spLocks/>
          </p:cNvSpPr>
          <p:nvPr/>
        </p:nvSpPr>
        <p:spPr>
          <a:xfrm>
            <a:off x="155456" y="178102"/>
            <a:ext cx="12125563" cy="87107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Collect Data</a:t>
            </a:r>
          </a:p>
        </p:txBody>
      </p:sp>
    </p:spTree>
    <p:extLst>
      <p:ext uri="{BB962C8B-B14F-4D97-AF65-F5344CB8AC3E}">
        <p14:creationId xmlns:p14="http://schemas.microsoft.com/office/powerpoint/2010/main" val="392805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12" y="1258274"/>
            <a:ext cx="5595620" cy="319269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236" y="1258274"/>
            <a:ext cx="5595620" cy="300593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312" y="3654546"/>
            <a:ext cx="5595620" cy="315121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8236" y="3654546"/>
            <a:ext cx="5595620" cy="3262359"/>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4957" y="1546243"/>
            <a:ext cx="2664582" cy="2051727"/>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2" y="1546243"/>
            <a:ext cx="2664582" cy="2051727"/>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3909" y="4499486"/>
            <a:ext cx="2664582" cy="2051727"/>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1491" y="4502725"/>
            <a:ext cx="2664582" cy="2051727"/>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p>
        </p:txBody>
      </p:sp>
      <p:pic>
        <p:nvPicPr>
          <p:cNvPr id="3" name="Picture 2"/>
          <p:cNvPicPr>
            <a:picLocks noChangeAspect="1"/>
          </p:cNvPicPr>
          <p:nvPr/>
        </p:nvPicPr>
        <p:blipFill>
          <a:blip r:embed="rId3"/>
          <a:stretch>
            <a:fillRect/>
          </a:stretch>
        </p:blipFill>
        <p:spPr>
          <a:xfrm>
            <a:off x="679286" y="1892268"/>
            <a:ext cx="4653302" cy="3565265"/>
          </a:xfrm>
          <a:prstGeom prst="rect">
            <a:avLst/>
          </a:prstGeom>
        </p:spPr>
      </p:pic>
      <p:grpSp>
        <p:nvGrpSpPr>
          <p:cNvPr id="6" name="Group 5"/>
          <p:cNvGrpSpPr/>
          <p:nvPr/>
        </p:nvGrpSpPr>
        <p:grpSpPr>
          <a:xfrm>
            <a:off x="6480532" y="1049179"/>
            <a:ext cx="4536727" cy="5422375"/>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480532" y="432300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6480532" y="6217355"/>
            <a:ext cx="4021852" cy="330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16564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3" name="Picture 2"/>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337512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Windows 10 Store</a:t>
            </a:r>
          </a:p>
        </p:txBody>
      </p:sp>
      <p:pic>
        <p:nvPicPr>
          <p:cNvPr id="4" name="Picture 3"/>
          <p:cNvPicPr>
            <a:picLocks noChangeAspect="1"/>
          </p:cNvPicPr>
          <p:nvPr/>
        </p:nvPicPr>
        <p:blipFill>
          <a:blip r:embed="rId3"/>
          <a:stretch>
            <a:fillRect/>
          </a:stretch>
        </p:blipFill>
        <p:spPr>
          <a:xfrm>
            <a:off x="156316" y="1406538"/>
            <a:ext cx="12152987" cy="5158462"/>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879" y="2056260"/>
            <a:ext cx="5885689" cy="394413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1004" y="2056261"/>
            <a:ext cx="5838485" cy="3953850"/>
          </a:xfrm>
          <a:prstGeom prst="rect">
            <a:avLst/>
          </a:prstGeom>
        </p:spPr>
      </p:pic>
      <p:sp>
        <p:nvSpPr>
          <p:cNvPr id="7" name="TextBox 6"/>
          <p:cNvSpPr txBox="1"/>
          <p:nvPr/>
        </p:nvSpPr>
        <p:spPr>
          <a:xfrm>
            <a:off x="156316" y="1459844"/>
            <a:ext cx="1618566" cy="606488"/>
          </a:xfrm>
          <a:prstGeom prst="rect">
            <a:avLst/>
          </a:prstGeom>
          <a:noFill/>
        </p:spPr>
        <p:txBody>
          <a:bodyPr wrap="none" rtlCol="0">
            <a:spAutoFit/>
          </a:bodyPr>
          <a:lstStyle/>
          <a:p>
            <a:r>
              <a:rPr lang="en-US" sz="3264" dirty="0"/>
              <a:t>Positive</a:t>
            </a:r>
          </a:p>
        </p:txBody>
      </p:sp>
      <p:sp>
        <p:nvSpPr>
          <p:cNvPr id="8" name="TextBox 7"/>
          <p:cNvSpPr txBox="1"/>
          <p:nvPr/>
        </p:nvSpPr>
        <p:spPr>
          <a:xfrm>
            <a:off x="6213130" y="1486336"/>
            <a:ext cx="1873089" cy="606488"/>
          </a:xfrm>
          <a:prstGeom prst="rect">
            <a:avLst/>
          </a:prstGeom>
          <a:noFill/>
        </p:spPr>
        <p:txBody>
          <a:bodyPr wrap="none" rtlCol="0">
            <a:spAutoFit/>
          </a:bodyPr>
          <a:lstStyle/>
          <a:p>
            <a:r>
              <a:rPr lang="en-US" sz="3264" dirty="0"/>
              <a:t>Negative</a:t>
            </a:r>
          </a:p>
        </p:txBody>
      </p:sp>
    </p:spTree>
    <p:extLst>
      <p:ext uri="{BB962C8B-B14F-4D97-AF65-F5344CB8AC3E}">
        <p14:creationId xmlns:p14="http://schemas.microsoft.com/office/powerpoint/2010/main" val="247147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If Statements </a:t>
            </a:r>
            <a:br>
              <a:rPr lang="en-US" sz="5400" b="1" dirty="0">
                <a:solidFill>
                  <a:schemeClr val="tx1"/>
                </a:solidFill>
              </a:rPr>
            </a:br>
            <a:r>
              <a:rPr lang="en-US" sz="5400" b="1" dirty="0">
                <a:solidFill>
                  <a:schemeClr val="tx1"/>
                </a:solidFill>
              </a:rPr>
              <a:t>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68919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C8A4E7-95A6-44A0-B950-DF407BC8B9D7}"/>
              </a:ext>
            </a:extLst>
          </p:cNvPr>
          <p:cNvSpPr>
            <a:spLocks noGrp="1"/>
          </p:cNvSpPr>
          <p:nvPr>
            <p:ph type="title"/>
          </p:nvPr>
        </p:nvSpPr>
        <p:spPr/>
        <p:txBody>
          <a:bodyPr/>
          <a:lstStyle/>
          <a:p>
            <a:r>
              <a:rPr lang="fr-CA" dirty="0"/>
              <a:t>Types of Machine Learning</a:t>
            </a:r>
            <a:endParaRPr lang="pt-BR" dirty="0"/>
          </a:p>
        </p:txBody>
      </p:sp>
      <p:pic>
        <p:nvPicPr>
          <p:cNvPr id="3" name="Imagem 2">
            <a:extLst>
              <a:ext uri="{FF2B5EF4-FFF2-40B4-BE49-F238E27FC236}">
                <a16:creationId xmlns:a16="http://schemas.microsoft.com/office/drawing/2014/main" id="{D11E5031-FB3E-4066-852F-674708F8453F}"/>
              </a:ext>
            </a:extLst>
          </p:cNvPr>
          <p:cNvPicPr>
            <a:picLocks noChangeAspect="1"/>
          </p:cNvPicPr>
          <p:nvPr/>
        </p:nvPicPr>
        <p:blipFill>
          <a:blip r:embed="rId2"/>
          <a:stretch>
            <a:fillRect/>
          </a:stretch>
        </p:blipFill>
        <p:spPr>
          <a:xfrm>
            <a:off x="2113781" y="1044341"/>
            <a:ext cx="8208912" cy="5581129"/>
          </a:xfrm>
          <a:prstGeom prst="rect">
            <a:avLst/>
          </a:prstGeom>
        </p:spPr>
      </p:pic>
    </p:spTree>
    <p:extLst>
      <p:ext uri="{BB962C8B-B14F-4D97-AF65-F5344CB8AC3E}">
        <p14:creationId xmlns:p14="http://schemas.microsoft.com/office/powerpoint/2010/main" val="167995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547139" y="1391775"/>
            <a:ext cx="1670286" cy="4588259"/>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2917">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Action</a:t>
            </a:r>
          </a:p>
        </p:txBody>
      </p:sp>
      <p:sp>
        <p:nvSpPr>
          <p:cNvPr id="6" name="Rectangle 5"/>
          <p:cNvSpPr/>
          <p:nvPr/>
        </p:nvSpPr>
        <p:spPr bwMode="auto">
          <a:xfrm>
            <a:off x="8291640" y="1390808"/>
            <a:ext cx="2247240" cy="459375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2917">
                      <a:srgbClr val="505050"/>
                    </a:gs>
                    <a:gs pos="100000">
                      <a:srgbClr val="505050"/>
                    </a:gs>
                  </a:gsLst>
                  <a:lin ang="5400000" scaled="0"/>
                </a:gradFill>
                <a:latin typeface="Calibri" panose="020F0502020204030204"/>
                <a:ea typeface="Segoe UI" pitchFamily="34" charset="0"/>
                <a:cs typeface="Segoe UI Semilight" panose="020B0402040204020203" pitchFamily="34" charset="0"/>
              </a:rPr>
              <a:t>  Decision</a:t>
            </a:r>
          </a:p>
        </p:txBody>
      </p:sp>
      <p:grpSp>
        <p:nvGrpSpPr>
          <p:cNvPr id="7" name="Group 6"/>
          <p:cNvGrpSpPr/>
          <p:nvPr/>
        </p:nvGrpSpPr>
        <p:grpSpPr>
          <a:xfrm>
            <a:off x="1900764" y="4171390"/>
            <a:ext cx="6773653" cy="885973"/>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Interactive dashboards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Why did it happen? </a:t>
              </a:r>
            </a:p>
          </p:txBody>
        </p:sp>
      </p:grpSp>
      <p:grpSp>
        <p:nvGrpSpPr>
          <p:cNvPr id="10" name="Group 9"/>
          <p:cNvGrpSpPr/>
          <p:nvPr/>
        </p:nvGrpSpPr>
        <p:grpSpPr>
          <a:xfrm>
            <a:off x="1900763" y="3244189"/>
            <a:ext cx="6773654" cy="885973"/>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Predictions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will happen? </a:t>
              </a:r>
            </a:p>
          </p:txBody>
        </p:sp>
      </p:grpSp>
      <p:grpSp>
        <p:nvGrpSpPr>
          <p:cNvPr id="13" name="Group 12"/>
          <p:cNvGrpSpPr/>
          <p:nvPr/>
        </p:nvGrpSpPr>
        <p:grpSpPr>
          <a:xfrm>
            <a:off x="1900762" y="1390809"/>
            <a:ext cx="9571465" cy="1813411"/>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Recommendations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1906356" cy="493212"/>
              </a:xfrm>
              <a:prstGeom prst="rect">
                <a:avLst/>
              </a:prstGeom>
              <a:noFill/>
            </p:spPr>
            <p:txBody>
              <a:bodyPr wrap="none" lIns="186521" tIns="149217" rIns="186521" bIns="149217" rtlCol="0">
                <a:spAutoFit/>
              </a:bodyPr>
              <a:lstStyle/>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621278" cy="493212"/>
            </a:xfrm>
            <a:prstGeom prst="rect">
              <a:avLst/>
            </a:prstGeom>
            <a:noFill/>
          </p:spPr>
          <p:txBody>
            <a:bodyPr wrap="none" lIns="186521" tIns="149217" rIns="186521" bIns="149217" rtlCol="0">
              <a:spAutoFit/>
            </a:bodyPr>
            <a:lstStyle/>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Decision support</a:t>
              </a:r>
            </a:p>
          </p:txBody>
        </p:sp>
      </p:grpSp>
      <p:sp>
        <p:nvSpPr>
          <p:cNvPr id="21" name="Rectangle 20"/>
          <p:cNvSpPr/>
          <p:nvPr/>
        </p:nvSpPr>
        <p:spPr bwMode="auto">
          <a:xfrm>
            <a:off x="479740" y="1390808"/>
            <a:ext cx="1450589" cy="4593757"/>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Data</a:t>
            </a:r>
          </a:p>
        </p:txBody>
      </p:sp>
      <p:grpSp>
        <p:nvGrpSpPr>
          <p:cNvPr id="22" name="Group 21"/>
          <p:cNvGrpSpPr/>
          <p:nvPr/>
        </p:nvGrpSpPr>
        <p:grpSpPr>
          <a:xfrm>
            <a:off x="479739" y="6150377"/>
            <a:ext cx="11737686" cy="647165"/>
            <a:chOff x="2364281" y="325489"/>
            <a:chExt cx="9194249" cy="634533"/>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34533"/>
            </a:xfrm>
            <a:prstGeom prst="rect">
              <a:avLst/>
            </a:prstGeom>
            <a:solidFill>
              <a:schemeClr val="bg1"/>
            </a:solidFill>
            <a:ln>
              <a:noFill/>
            </a:ln>
          </p:spPr>
          <p:txBody>
            <a:bodyPr wrap="square" lIns="186521" tIns="149217" rIns="186521" bIns="149217" rtlCol="0">
              <a:spAutoFit/>
            </a:bodyPr>
            <a:lstStyle/>
            <a:p>
              <a:pPr defTabSz="932597">
                <a:lnSpc>
                  <a:spcPct val="90000"/>
                </a:lnSpc>
                <a:spcAft>
                  <a:spcPts val="612"/>
                </a:spcAft>
              </a:pPr>
              <a:r>
                <a:rPr lang="en-US" sz="2448" b="1" dirty="0">
                  <a:solidFill>
                    <a:srgbClr val="002060"/>
                  </a:solidFill>
                  <a:latin typeface="Calibri" panose="020F0502020204030204"/>
                  <a:cs typeface="Segoe UI Semilight" panose="020B0402040204020203" pitchFamily="34" charset="0"/>
                </a:rPr>
                <a:t>Value</a:t>
              </a:r>
            </a:p>
          </p:txBody>
        </p:sp>
      </p:grpSp>
      <p:grpSp>
        <p:nvGrpSpPr>
          <p:cNvPr id="25" name="Group 24"/>
          <p:cNvGrpSpPr/>
          <p:nvPr/>
        </p:nvGrpSpPr>
        <p:grpSpPr>
          <a:xfrm>
            <a:off x="1930328" y="5098592"/>
            <a:ext cx="6897087" cy="885973"/>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Static reports</a:t>
              </a:r>
            </a:p>
            <a:p>
              <a:pP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latin typeface="Calibri" panose="020F0502020204030204"/>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6521" tIns="149217" rIns="186521" bIns="149217" rtlCol="0">
              <a:spAutoFit/>
            </a:bodyPr>
            <a:lstStyle/>
            <a:p>
              <a:pPr defTabSz="932597">
                <a:lnSpc>
                  <a:spcPct val="90000"/>
                </a:lnSpc>
                <a:spcAft>
                  <a:spcPts val="612"/>
                </a:spcAft>
              </a:pPr>
              <a:r>
                <a:rPr lang="en-US" sz="1632" dirty="0">
                  <a:gradFill>
                    <a:gsLst>
                      <a:gs pos="2917">
                        <a:srgbClr val="FFFFFF"/>
                      </a:gs>
                      <a:gs pos="30000">
                        <a:srgbClr val="FFFFFF"/>
                      </a:gs>
                    </a:gsLst>
                    <a:lin ang="5400000" scaled="0"/>
                  </a:gradFill>
                  <a:latin typeface="Calibri" panose="020F0502020204030204"/>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480477" y="4463542"/>
            <a:ext cx="3651584" cy="512317"/>
            <a:chOff x="6370637" y="4376419"/>
            <a:chExt cx="3580309" cy="502317"/>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dirty="0" err="1">
                <a:ln w="0"/>
                <a:effectLst>
                  <a:outerShdw blurRad="38100" dist="25400" dir="5400000" algn="ctr" rotWithShape="0">
                    <a:srgbClr val="6E747A">
                      <a:alpha val="43000"/>
                    </a:srgbClr>
                  </a:outerShdw>
                </a:effectLst>
                <a:latin typeface="Segoe UI"/>
                <a:ea typeface="Segoe UI" pitchFamily="34" charset="0"/>
                <a:cs typeface="Segoe UI" pitchFamily="34" charset="0"/>
              </a:endParaRPr>
            </a:p>
          </p:txBody>
        </p:sp>
        <p:sp>
          <p:nvSpPr>
            <p:cNvPr id="29" name="TextBox 28"/>
            <p:cNvSpPr txBox="1"/>
            <p:nvPr/>
          </p:nvSpPr>
          <p:spPr>
            <a:xfrm>
              <a:off x="7437437" y="4376419"/>
              <a:ext cx="2513509"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IT Professional</a:t>
              </a:r>
            </a:p>
          </p:txBody>
        </p:sp>
      </p:grpSp>
      <p:grpSp>
        <p:nvGrpSpPr>
          <p:cNvPr id="30" name="Group 29"/>
          <p:cNvGrpSpPr/>
          <p:nvPr/>
        </p:nvGrpSpPr>
        <p:grpSpPr>
          <a:xfrm>
            <a:off x="5721172" y="3411449"/>
            <a:ext cx="3500104" cy="544019"/>
            <a:chOff x="6370637" y="3344862"/>
            <a:chExt cx="343178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2" name="TextBox 31"/>
            <p:cNvSpPr txBox="1"/>
            <p:nvPr/>
          </p:nvSpPr>
          <p:spPr>
            <a:xfrm>
              <a:off x="7450817" y="3344862"/>
              <a:ext cx="2351606"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Data Scientist</a:t>
              </a:r>
            </a:p>
          </p:txBody>
        </p:sp>
      </p:grpSp>
      <p:grpSp>
        <p:nvGrpSpPr>
          <p:cNvPr id="33" name="Group 32"/>
          <p:cNvGrpSpPr/>
          <p:nvPr/>
        </p:nvGrpSpPr>
        <p:grpSpPr>
          <a:xfrm>
            <a:off x="5021720" y="2478846"/>
            <a:ext cx="3003090" cy="512317"/>
            <a:chOff x="6370637" y="2430462"/>
            <a:chExt cx="2944473" cy="502317"/>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5" name="TextBox 34"/>
            <p:cNvSpPr txBox="1"/>
            <p:nvPr/>
          </p:nvSpPr>
          <p:spPr>
            <a:xfrm>
              <a:off x="7450817" y="2430462"/>
              <a:ext cx="1864293" cy="502317"/>
            </a:xfrm>
            <a:prstGeom prst="rect">
              <a:avLst/>
            </a:prstGeom>
            <a:noFill/>
          </p:spPr>
          <p:txBody>
            <a:bodyPr wrap="none" lIns="0" tIns="0" rIns="0" bIns="0" rtlCol="0">
              <a:spAutoFit/>
            </a:bodyPr>
            <a:lstStyle/>
            <a:p>
              <a:pPr defTabSz="951304">
                <a:defRPr/>
              </a:pPr>
              <a:r>
                <a:rPr lang="en-US" sz="3264" kern="0" dirty="0">
                  <a:latin typeface="Segoe UI Light" pitchFamily="34" charset="0"/>
                </a:rPr>
                <a:t>Best of MS</a:t>
              </a:r>
            </a:p>
          </p:txBody>
        </p:sp>
      </p:grpSp>
      <p:sp>
        <p:nvSpPr>
          <p:cNvPr id="36" name="Right Arrow 35"/>
          <p:cNvSpPr/>
          <p:nvPr/>
        </p:nvSpPr>
        <p:spPr bwMode="auto">
          <a:xfrm>
            <a:off x="7179929" y="5623468"/>
            <a:ext cx="932603" cy="466302"/>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dirty="0" err="1">
              <a:latin typeface="Segoe UI"/>
              <a:ea typeface="Segoe UI" pitchFamily="34" charset="0"/>
              <a:cs typeface="Segoe UI" pitchFamily="34" charset="0"/>
            </a:endParaRPr>
          </a:p>
        </p:txBody>
      </p:sp>
      <p:sp>
        <p:nvSpPr>
          <p:cNvPr id="37" name="TextBox 36"/>
          <p:cNvSpPr txBox="1"/>
          <p:nvPr/>
        </p:nvSpPr>
        <p:spPr>
          <a:xfrm>
            <a:off x="8267966" y="5587524"/>
            <a:ext cx="3249884" cy="512317"/>
          </a:xfrm>
          <a:prstGeom prst="rect">
            <a:avLst/>
          </a:prstGeom>
          <a:noFill/>
        </p:spPr>
        <p:txBody>
          <a:bodyPr wrap="none" lIns="0" tIns="0" rIns="0" bIns="0" rtlCol="0">
            <a:spAutoFit/>
          </a:bodyPr>
          <a:lstStyle/>
          <a:p>
            <a:pPr defTabSz="951304"/>
            <a:r>
              <a:rPr lang="en-US" sz="3264" dirty="0">
                <a:latin typeface="Segoe UI Light" pitchFamily="34" charset="0"/>
              </a:rPr>
              <a:t>ISVs &amp; Developers</a:t>
            </a:r>
          </a:p>
        </p:txBody>
      </p:sp>
      <p:grpSp>
        <p:nvGrpSpPr>
          <p:cNvPr id="38" name="Group 37"/>
          <p:cNvGrpSpPr/>
          <p:nvPr/>
        </p:nvGrpSpPr>
        <p:grpSpPr>
          <a:xfrm>
            <a:off x="2069822" y="3187292"/>
            <a:ext cx="3600629" cy="1009510"/>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en-US" sz="2040" kern="0" dirty="0">
                  <a:solidFill>
                    <a:srgbClr val="FFFFFF"/>
                  </a:solidFill>
                  <a:latin typeface="Segoe UI Semibold" panose="020B0702040204020203" pitchFamily="34" charset="0"/>
                  <a:cs typeface="Segoe UI Semibold" panose="020B0702040204020203" pitchFamily="34" charset="0"/>
                </a:rPr>
                <a:t>ML Studio</a:t>
              </a:r>
            </a:p>
          </p:txBody>
        </p:sp>
      </p:grpSp>
      <p:grpSp>
        <p:nvGrpSpPr>
          <p:cNvPr id="41" name="Group 40"/>
          <p:cNvGrpSpPr/>
          <p:nvPr/>
        </p:nvGrpSpPr>
        <p:grpSpPr>
          <a:xfrm>
            <a:off x="644885" y="5332410"/>
            <a:ext cx="6450504" cy="1032283"/>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pt-BR" sz="2040" kern="0" dirty="0">
                  <a:solidFill>
                    <a:srgbClr val="FFFFFF"/>
                  </a:solidFill>
                  <a:latin typeface="Segoe UI Semibold" panose="020B0702040204020203" pitchFamily="34" charset="0"/>
                  <a:cs typeface="Segoe UI Semibold" panose="020B0702040204020203" pitchFamily="34" charset="0"/>
                </a:rPr>
                <a:t>C</a:t>
              </a:r>
              <a:r>
                <a:rPr lang="en-US" sz="2040" kern="0" dirty="0" err="1">
                  <a:solidFill>
                    <a:srgbClr val="FFFFFF"/>
                  </a:solidFill>
                  <a:latin typeface="Segoe UI Semibold" panose="020B0702040204020203" pitchFamily="34" charset="0"/>
                  <a:cs typeface="Segoe UI Semibold" panose="020B0702040204020203" pitchFamily="34" charset="0"/>
                </a:rPr>
                <a:t>ognitive</a:t>
              </a:r>
              <a:r>
                <a:rPr lang="en-US" sz="2040" kern="0" dirty="0">
                  <a:solidFill>
                    <a:srgbClr val="FFFFFF"/>
                  </a:solidFill>
                  <a:latin typeface="Segoe UI Semibold" panose="020B0702040204020203" pitchFamily="34" charset="0"/>
                  <a:cs typeface="Segoe UI Semibold" panose="020B0702040204020203" pitchFamily="34" charset="0"/>
                </a:rPr>
                <a:t> Services APIs</a:t>
              </a:r>
            </a:p>
          </p:txBody>
        </p:sp>
      </p:grpSp>
      <p:grpSp>
        <p:nvGrpSpPr>
          <p:cNvPr id="44" name="Group 43"/>
          <p:cNvGrpSpPr/>
          <p:nvPr/>
        </p:nvGrpSpPr>
        <p:grpSpPr>
          <a:xfrm>
            <a:off x="1324473" y="4196802"/>
            <a:ext cx="5091328" cy="1161101"/>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r>
                <a:rPr lang="en-US" sz="2040" kern="0" dirty="0">
                  <a:solidFill>
                    <a:srgbClr val="FFFFFF"/>
                  </a:solidFill>
                  <a:latin typeface="Segoe UI Semibold" panose="020B0702040204020203" pitchFamily="34" charset="0"/>
                  <a:cs typeface="Segoe UI Semibold" panose="020B0702040204020203" pitchFamily="34" charset="0"/>
                </a:rPr>
                <a:t>ML APIs Marketplace</a:t>
              </a:r>
            </a:p>
          </p:txBody>
        </p:sp>
      </p:grpSp>
      <p:sp>
        <p:nvSpPr>
          <p:cNvPr id="47" name="Trapezoid 46"/>
          <p:cNvSpPr/>
          <p:nvPr/>
        </p:nvSpPr>
        <p:spPr>
          <a:xfrm>
            <a:off x="2631631" y="2253096"/>
            <a:ext cx="2477011" cy="941597"/>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algn="ctr" defTabSz="951304">
              <a:defRPr/>
            </a:pPr>
            <a:r>
              <a:rPr lang="en-US" sz="2040" b="1" kern="0" dirty="0">
                <a:solidFill>
                  <a:srgbClr val="FFFFFF"/>
                </a:solidFill>
                <a:latin typeface="Segoe UI Semibold" panose="020B0702040204020203" pitchFamily="34" charset="0"/>
                <a:cs typeface="Segoe UI Semibold" panose="020B0702040204020203" pitchFamily="34" charset="0"/>
              </a:rPr>
              <a:t>ML Algorithms</a:t>
            </a:r>
            <a:endParaRPr lang="en-US" sz="2040" b="1" kern="0" dirty="0">
              <a:solidFill>
                <a:srgbClr val="FFFFFF"/>
              </a:solidFill>
              <a:latin typeface="Segoe UI"/>
            </a:endParaRPr>
          </a:p>
        </p:txBody>
      </p:sp>
      <p:sp>
        <p:nvSpPr>
          <p:cNvPr id="48" name="Trapezoid 4"/>
          <p:cNvSpPr/>
          <p:nvPr/>
        </p:nvSpPr>
        <p:spPr>
          <a:xfrm>
            <a:off x="2631631" y="2253096"/>
            <a:ext cx="2477011" cy="941597"/>
          </a:xfrm>
          <a:prstGeom prst="rect">
            <a:avLst/>
          </a:prstGeom>
          <a:noFill/>
          <a:ln>
            <a:noFill/>
          </a:ln>
          <a:effectLst/>
        </p:spPr>
        <p:txBody>
          <a:bodyPr spcFirstLastPara="0" vert="horz" wrap="square" lIns="25906" tIns="25906" rIns="25906" bIns="25906" numCol="1" spcCol="1270" anchor="ctr" anchorCtr="0">
            <a:noAutofit/>
          </a:bodyPr>
          <a:lstStyle/>
          <a:p>
            <a:pPr algn="ctr" defTabSz="906691">
              <a:lnSpc>
                <a:spcPct val="90000"/>
              </a:lnSpc>
              <a:spcBef>
                <a:spcPct val="0"/>
              </a:spcBef>
              <a:spcAft>
                <a:spcPct val="35000"/>
              </a:spcAft>
              <a:defRPr/>
            </a:pPr>
            <a:endParaRPr lang="en-US" sz="2040" kern="0" dirty="0">
              <a:solidFill>
                <a:srgbClr val="FFFFF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normAutofit fontScale="92500" lnSpcReduction="10000"/>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1</a:t>
            </a:r>
          </a:p>
        </p:txBody>
      </p:sp>
    </p:spTree>
    <p:extLst>
      <p:ext uri="{BB962C8B-B14F-4D97-AF65-F5344CB8AC3E}">
        <p14:creationId xmlns:p14="http://schemas.microsoft.com/office/powerpoint/2010/main" val="1276188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Human</a:t>
            </a:r>
            <a:r>
              <a:rPr lang="pt-BR" dirty="0"/>
              <a:t> </a:t>
            </a:r>
            <a:r>
              <a:rPr lang="pt-BR" dirty="0" err="1"/>
              <a:t>Analyses</a:t>
            </a:r>
            <a:endParaRPr lang="en-US" dirty="0"/>
          </a:p>
        </p:txBody>
      </p:sp>
      <p:pic>
        <p:nvPicPr>
          <p:cNvPr id="3" name="Imagem 2"/>
          <p:cNvPicPr>
            <a:picLocks noChangeAspect="1"/>
          </p:cNvPicPr>
          <p:nvPr/>
        </p:nvPicPr>
        <p:blipFill>
          <a:blip r:embed="rId3"/>
          <a:stretch>
            <a:fillRect/>
          </a:stretch>
        </p:blipFill>
        <p:spPr>
          <a:xfrm>
            <a:off x="3148418" y="2064356"/>
            <a:ext cx="6139639" cy="2865812"/>
          </a:xfrm>
          <a:prstGeom prst="rect">
            <a:avLst/>
          </a:prstGeom>
        </p:spPr>
      </p:pic>
      <p:pic>
        <p:nvPicPr>
          <p:cNvPr id="4" name="Imagem 3"/>
          <p:cNvPicPr>
            <a:picLocks noChangeAspect="1"/>
          </p:cNvPicPr>
          <p:nvPr/>
        </p:nvPicPr>
        <p:blipFill>
          <a:blip r:embed="rId4"/>
          <a:stretch>
            <a:fillRect/>
          </a:stretch>
        </p:blipFill>
        <p:spPr>
          <a:xfrm>
            <a:off x="2395535" y="1107466"/>
            <a:ext cx="7645404" cy="4779592"/>
          </a:xfrm>
          <a:prstGeom prst="rect">
            <a:avLst/>
          </a:prstGeom>
        </p:spPr>
      </p:pic>
    </p:spTree>
    <p:extLst>
      <p:ext uri="{BB962C8B-B14F-4D97-AF65-F5344CB8AC3E}">
        <p14:creationId xmlns:p14="http://schemas.microsoft.com/office/powerpoint/2010/main" val="25367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2</a:t>
            </a:r>
          </a:p>
        </p:txBody>
      </p:sp>
    </p:spTree>
    <p:extLst>
      <p:ext uri="{BB962C8B-B14F-4D97-AF65-F5344CB8AC3E}">
        <p14:creationId xmlns:p14="http://schemas.microsoft.com/office/powerpoint/2010/main" val="329961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710170" y="351657"/>
            <a:ext cx="7981303" cy="1480243"/>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50390" y="2303127"/>
            <a:ext cx="11368710" cy="865809"/>
            <a:chOff x="636831" y="2671641"/>
            <a:chExt cx="11146806" cy="848909"/>
          </a:xfrm>
        </p:grpSpPr>
        <p:sp>
          <p:nvSpPr>
            <p:cNvPr id="12" name="TextBox 11"/>
            <p:cNvSpPr txBox="1"/>
            <p:nvPr/>
          </p:nvSpPr>
          <p:spPr>
            <a:xfrm>
              <a:off x="3432499" y="2674806"/>
              <a:ext cx="1663234"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50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8" name="TextBox 17"/>
            <p:cNvSpPr txBox="1"/>
            <p:nvPr/>
          </p:nvSpPr>
          <p:spPr>
            <a:xfrm>
              <a:off x="5806059" y="2671641"/>
              <a:ext cx="1537185"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30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9" name="TextBox 18"/>
            <p:cNvSpPr txBox="1"/>
            <p:nvPr/>
          </p:nvSpPr>
          <p:spPr>
            <a:xfrm>
              <a:off x="8035952" y="2671641"/>
              <a:ext cx="1540723"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68</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20" name="TextBox 19"/>
            <p:cNvSpPr txBox="1"/>
            <p:nvPr/>
          </p:nvSpPr>
          <p:spPr>
            <a:xfrm>
              <a:off x="10189039" y="2671641"/>
              <a:ext cx="1594598"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95</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5" name="TextBox 14"/>
            <p:cNvSpPr txBox="1"/>
            <p:nvPr/>
          </p:nvSpPr>
          <p:spPr>
            <a:xfrm>
              <a:off x="636831" y="2763974"/>
              <a:ext cx="1242648"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1990</a:t>
              </a:r>
            </a:p>
          </p:txBody>
        </p:sp>
      </p:grpSp>
      <p:grpSp>
        <p:nvGrpSpPr>
          <p:cNvPr id="17" name="Group 16"/>
          <p:cNvGrpSpPr/>
          <p:nvPr/>
        </p:nvGrpSpPr>
        <p:grpSpPr>
          <a:xfrm>
            <a:off x="647120" y="3088265"/>
            <a:ext cx="11371980" cy="961746"/>
            <a:chOff x="633625" y="3565828"/>
            <a:chExt cx="11150012" cy="942974"/>
          </a:xfrm>
        </p:grpSpPr>
        <p:sp>
          <p:nvSpPr>
            <p:cNvPr id="24" name="TextBox 23"/>
            <p:cNvSpPr txBox="1"/>
            <p:nvPr/>
          </p:nvSpPr>
          <p:spPr>
            <a:xfrm>
              <a:off x="3432499" y="3568993"/>
              <a:ext cx="1663234"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48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5" name="TextBox 24"/>
            <p:cNvSpPr txBox="1"/>
            <p:nvPr/>
          </p:nvSpPr>
          <p:spPr>
            <a:xfrm>
              <a:off x="5806059" y="3565828"/>
              <a:ext cx="1537185"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29</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6" name="TextBox 25"/>
            <p:cNvSpPr txBox="1"/>
            <p:nvPr/>
          </p:nvSpPr>
          <p:spPr>
            <a:xfrm>
              <a:off x="8035952" y="3565828"/>
              <a:ext cx="1540723"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70</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7" name="TextBox 26"/>
            <p:cNvSpPr txBox="1"/>
            <p:nvPr/>
          </p:nvSpPr>
          <p:spPr>
            <a:xfrm>
              <a:off x="10189039" y="3565828"/>
              <a:ext cx="1594598"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98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28" name="TextBox 27"/>
            <p:cNvSpPr txBox="1"/>
            <p:nvPr/>
          </p:nvSpPr>
          <p:spPr>
            <a:xfrm>
              <a:off x="633625" y="3658161"/>
              <a:ext cx="1351652" cy="782971"/>
            </a:xfrm>
            <a:prstGeom prst="rect">
              <a:avLst/>
            </a:prstGeom>
            <a:noFill/>
          </p:spPr>
          <p:txBody>
            <a:bodyPr wrap="none" rtlCol="0">
              <a:spAutoFit/>
            </a:bodyPr>
            <a:lstStyle/>
            <a:p>
              <a:pPr algn="ctr" defTabSz="932597"/>
              <a:r>
                <a:rPr lang="en-US" sz="4488" dirty="0">
                  <a:solidFill>
                    <a:prstClr val="black"/>
                  </a:solidFill>
                  <a:latin typeface="Calibri" panose="020F0502020204030204"/>
                </a:rPr>
                <a:t>2000</a:t>
              </a:r>
            </a:p>
          </p:txBody>
        </p:sp>
      </p:grpSp>
      <p:grpSp>
        <p:nvGrpSpPr>
          <p:cNvPr id="21" name="Group 20"/>
          <p:cNvGrpSpPr/>
          <p:nvPr/>
        </p:nvGrpSpPr>
        <p:grpSpPr>
          <a:xfrm>
            <a:off x="647120" y="3967574"/>
            <a:ext cx="11371980" cy="1057813"/>
            <a:chOff x="633625" y="4475814"/>
            <a:chExt cx="11150012" cy="1037166"/>
          </a:xfrm>
        </p:grpSpPr>
        <p:sp>
          <p:nvSpPr>
            <p:cNvPr id="29" name="TextBox 28"/>
            <p:cNvSpPr txBox="1"/>
            <p:nvPr/>
          </p:nvSpPr>
          <p:spPr>
            <a:xfrm>
              <a:off x="3432499" y="4478979"/>
              <a:ext cx="1663234"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49</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0" name="TextBox 29"/>
            <p:cNvSpPr txBox="1"/>
            <p:nvPr/>
          </p:nvSpPr>
          <p:spPr>
            <a:xfrm>
              <a:off x="5806059" y="4475814"/>
              <a:ext cx="1537185"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27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1" name="TextBox 30"/>
            <p:cNvSpPr txBox="1"/>
            <p:nvPr/>
          </p:nvSpPr>
          <p:spPr>
            <a:xfrm>
              <a:off x="8035952" y="4475814"/>
              <a:ext cx="1540723"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67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2" name="TextBox 31"/>
            <p:cNvSpPr txBox="1"/>
            <p:nvPr/>
          </p:nvSpPr>
          <p:spPr>
            <a:xfrm>
              <a:off x="10189039" y="4475814"/>
              <a:ext cx="1594598"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96</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33" name="TextBox 32"/>
            <p:cNvSpPr txBox="1"/>
            <p:nvPr/>
          </p:nvSpPr>
          <p:spPr>
            <a:xfrm>
              <a:off x="633625" y="4568147"/>
              <a:ext cx="1460656" cy="845744"/>
            </a:xfrm>
            <a:prstGeom prst="rect">
              <a:avLst/>
            </a:prstGeom>
            <a:noFill/>
          </p:spPr>
          <p:txBody>
            <a:bodyPr wrap="none" rtlCol="0">
              <a:spAutoFit/>
            </a:bodyPr>
            <a:lstStyle/>
            <a:p>
              <a:pPr algn="ctr" defTabSz="932597"/>
              <a:r>
                <a:rPr lang="en-US" sz="4896" dirty="0">
                  <a:solidFill>
                    <a:prstClr val="black"/>
                  </a:solidFill>
                  <a:latin typeface="Calibri" panose="020F0502020204030204"/>
                </a:rPr>
                <a:t>2010</a:t>
              </a:r>
            </a:p>
          </p:txBody>
        </p:sp>
      </p:grpSp>
      <p:grpSp>
        <p:nvGrpSpPr>
          <p:cNvPr id="22" name="Group 21"/>
          <p:cNvGrpSpPr/>
          <p:nvPr/>
        </p:nvGrpSpPr>
        <p:grpSpPr>
          <a:xfrm>
            <a:off x="647120" y="4941055"/>
            <a:ext cx="11371980" cy="1153815"/>
            <a:chOff x="633625" y="5353492"/>
            <a:chExt cx="11150012" cy="1131294"/>
          </a:xfrm>
        </p:grpSpPr>
        <p:sp>
          <p:nvSpPr>
            <p:cNvPr id="34" name="TextBox 33"/>
            <p:cNvSpPr txBox="1"/>
            <p:nvPr/>
          </p:nvSpPr>
          <p:spPr>
            <a:xfrm>
              <a:off x="3432499" y="5356657"/>
              <a:ext cx="1663234"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5" name="TextBox 34"/>
            <p:cNvSpPr txBox="1"/>
            <p:nvPr/>
          </p:nvSpPr>
          <p:spPr>
            <a:xfrm>
              <a:off x="5806059" y="5353492"/>
              <a:ext cx="1537185"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6" name="TextBox 35"/>
            <p:cNvSpPr txBox="1"/>
            <p:nvPr/>
          </p:nvSpPr>
          <p:spPr>
            <a:xfrm>
              <a:off x="8035952" y="5353492"/>
              <a:ext cx="1540723"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7" name="TextBox 36"/>
            <p:cNvSpPr txBox="1"/>
            <p:nvPr/>
          </p:nvSpPr>
          <p:spPr>
            <a:xfrm>
              <a:off x="10189039" y="5353492"/>
              <a:ext cx="1594598" cy="1128129"/>
            </a:xfrm>
            <a:prstGeom prst="rect">
              <a:avLst/>
            </a:prstGeom>
            <a:noFill/>
          </p:spPr>
          <p:txBody>
            <a:bodyPr wrap="square" rtlCol="0">
              <a:spAutoFit/>
            </a:bodyPr>
            <a:lstStyle/>
            <a:p>
              <a:pPr algn="ctr" defTabSz="932597"/>
              <a:r>
                <a:rPr lang="en-US" sz="6731" dirty="0">
                  <a:solidFill>
                    <a:srgbClr val="FF0000"/>
                  </a:solidFill>
                  <a:latin typeface="Calibri" panose="020F0502020204030204"/>
                </a:rPr>
                <a:t>?</a:t>
              </a:r>
            </a:p>
          </p:txBody>
        </p:sp>
        <p:sp>
          <p:nvSpPr>
            <p:cNvPr id="38" name="TextBox 37"/>
            <p:cNvSpPr txBox="1"/>
            <p:nvPr/>
          </p:nvSpPr>
          <p:spPr>
            <a:xfrm>
              <a:off x="633625" y="5445825"/>
              <a:ext cx="1614546" cy="939809"/>
            </a:xfrm>
            <a:prstGeom prst="rect">
              <a:avLst/>
            </a:prstGeom>
            <a:noFill/>
          </p:spPr>
          <p:txBody>
            <a:bodyPr wrap="none" rtlCol="0">
              <a:spAutoFit/>
            </a:bodyPr>
            <a:lstStyle/>
            <a:p>
              <a:pPr algn="ctr" defTabSz="932597"/>
              <a:r>
                <a:rPr lang="en-US" sz="5507" dirty="0">
                  <a:solidFill>
                    <a:srgbClr val="FF0000"/>
                  </a:solidFill>
                  <a:latin typeface="Calibri" panose="020F0502020204030204"/>
                </a:rPr>
                <a:t>2020</a:t>
              </a:r>
            </a:p>
          </p:txBody>
        </p:sp>
      </p:grpSp>
      <p:sp>
        <p:nvSpPr>
          <p:cNvPr id="13" name="Freeform 12"/>
          <p:cNvSpPr/>
          <p:nvPr/>
        </p:nvSpPr>
        <p:spPr>
          <a:xfrm>
            <a:off x="3229450" y="2037113"/>
            <a:ext cx="8619055" cy="1063919"/>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55" name="Freeform 54"/>
          <p:cNvSpPr/>
          <p:nvPr/>
        </p:nvSpPr>
        <p:spPr>
          <a:xfrm>
            <a:off x="3245965" y="2620003"/>
            <a:ext cx="8619055" cy="1149861"/>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56" name="Freeform 55"/>
          <p:cNvSpPr/>
          <p:nvPr/>
        </p:nvSpPr>
        <p:spPr>
          <a:xfrm>
            <a:off x="3245965" y="3723246"/>
            <a:ext cx="8619055" cy="1159454"/>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7" name="Group 6"/>
          <p:cNvGrpSpPr/>
          <p:nvPr/>
        </p:nvGrpSpPr>
        <p:grpSpPr>
          <a:xfrm>
            <a:off x="2244116" y="2664063"/>
            <a:ext cx="276273" cy="1878884"/>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grpSp>
        <p:nvGrpSpPr>
          <p:cNvPr id="59" name="Group 58"/>
          <p:cNvGrpSpPr/>
          <p:nvPr/>
        </p:nvGrpSpPr>
        <p:grpSpPr>
          <a:xfrm>
            <a:off x="851904" y="1655962"/>
            <a:ext cx="11013116" cy="828705"/>
            <a:chOff x="985484" y="2671641"/>
            <a:chExt cx="10798153" cy="812530"/>
          </a:xfrm>
        </p:grpSpPr>
        <p:sp>
          <p:nvSpPr>
            <p:cNvPr id="60" name="TextBox 59"/>
            <p:cNvSpPr txBox="1"/>
            <p:nvPr/>
          </p:nvSpPr>
          <p:spPr>
            <a:xfrm>
              <a:off x="3432499" y="2674806"/>
              <a:ext cx="1663234"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1" name="TextBox 60"/>
            <p:cNvSpPr txBox="1"/>
            <p:nvPr/>
          </p:nvSpPr>
          <p:spPr>
            <a:xfrm>
              <a:off x="5806059" y="2671641"/>
              <a:ext cx="1537185"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2" name="TextBox 61"/>
            <p:cNvSpPr txBox="1"/>
            <p:nvPr/>
          </p:nvSpPr>
          <p:spPr>
            <a:xfrm>
              <a:off x="8035952" y="2671641"/>
              <a:ext cx="1540723"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3" name="TextBox 62"/>
            <p:cNvSpPr txBox="1"/>
            <p:nvPr/>
          </p:nvSpPr>
          <p:spPr>
            <a:xfrm>
              <a:off x="10189039" y="2671641"/>
              <a:ext cx="1594598" cy="720197"/>
            </a:xfrm>
            <a:prstGeom prst="rect">
              <a:avLst/>
            </a:prstGeom>
            <a:noFill/>
          </p:spPr>
          <p:txBody>
            <a:bodyPr wrap="square" rtlCol="0">
              <a:spAutoFit/>
            </a:bodyPr>
            <a:lstStyle/>
            <a:p>
              <a:pPr algn="ctr" defTabSz="932597"/>
              <a:r>
                <a:rPr lang="en-US" sz="4080" dirty="0">
                  <a:solidFill>
                    <a:prstClr val="black"/>
                  </a:solidFill>
                  <a:latin typeface="Calibri" panose="020F0502020204030204"/>
                </a:rPr>
                <a:t>…</a:t>
              </a:r>
            </a:p>
          </p:txBody>
        </p:sp>
        <p:sp>
          <p:nvSpPr>
            <p:cNvPr id="64" name="TextBox 63"/>
            <p:cNvSpPr txBox="1"/>
            <p:nvPr/>
          </p:nvSpPr>
          <p:spPr>
            <a:xfrm>
              <a:off x="985484" y="2763974"/>
              <a:ext cx="545342"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a:t>
              </a:r>
            </a:p>
          </p:txBody>
        </p:sp>
      </p:grpSp>
      <p:sp>
        <p:nvSpPr>
          <p:cNvPr id="3" name="TextBox 2"/>
          <p:cNvSpPr txBox="1"/>
          <p:nvPr/>
        </p:nvSpPr>
        <p:spPr>
          <a:xfrm>
            <a:off x="313467" y="166328"/>
            <a:ext cx="1731637"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Known data</a:t>
            </a:r>
          </a:p>
        </p:txBody>
      </p:sp>
      <p:sp>
        <p:nvSpPr>
          <p:cNvPr id="71" name="TextBox 70"/>
          <p:cNvSpPr txBox="1"/>
          <p:nvPr/>
        </p:nvSpPr>
        <p:spPr>
          <a:xfrm>
            <a:off x="313467" y="537187"/>
            <a:ext cx="1030324"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Model</a:t>
            </a:r>
          </a:p>
        </p:txBody>
      </p:sp>
      <p:sp>
        <p:nvSpPr>
          <p:cNvPr id="72" name="TextBox 71"/>
          <p:cNvSpPr txBox="1"/>
          <p:nvPr/>
        </p:nvSpPr>
        <p:spPr>
          <a:xfrm>
            <a:off x="312684" y="903375"/>
            <a:ext cx="2089813" cy="478376"/>
          </a:xfrm>
          <a:prstGeom prst="rect">
            <a:avLst/>
          </a:prstGeom>
          <a:noFill/>
        </p:spPr>
        <p:txBody>
          <a:bodyPr wrap="none" rtlCol="0">
            <a:spAutoFit/>
          </a:bodyPr>
          <a:lstStyle/>
          <a:p>
            <a:pPr defTabSz="932597"/>
            <a:r>
              <a:rPr lang="en-US" sz="2448" dirty="0">
                <a:solidFill>
                  <a:srgbClr val="FF0000"/>
                </a:solidFill>
                <a:latin typeface="Calibri" panose="020F0502020204030204"/>
              </a:rPr>
              <a:t>Unknown data</a:t>
            </a:r>
          </a:p>
        </p:txBody>
      </p:sp>
      <p:sp>
        <p:nvSpPr>
          <p:cNvPr id="73" name="Title 1"/>
          <p:cNvSpPr txBox="1">
            <a:spLocks/>
          </p:cNvSpPr>
          <p:nvPr/>
        </p:nvSpPr>
        <p:spPr>
          <a:xfrm>
            <a:off x="3553757" y="3141490"/>
            <a:ext cx="5997158" cy="871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32597"/>
            <a:r>
              <a:rPr lang="en-US" sz="4488" dirty="0">
                <a:solidFill>
                  <a:prstClr val="black"/>
                </a:solidFill>
                <a:latin typeface="Calibri Light" panose="020F0302020204030204"/>
              </a:rPr>
              <a:t>Weather forecast sample</a:t>
            </a:r>
          </a:p>
        </p:txBody>
      </p:sp>
      <p:sp>
        <p:nvSpPr>
          <p:cNvPr id="9" name="Rectangle 8"/>
          <p:cNvSpPr/>
          <p:nvPr/>
        </p:nvSpPr>
        <p:spPr>
          <a:xfrm>
            <a:off x="3268126" y="6430550"/>
            <a:ext cx="6262573" cy="382308"/>
          </a:xfrm>
          <a:prstGeom prst="rect">
            <a:avLst/>
          </a:prstGeom>
        </p:spPr>
        <p:txBody>
          <a:bodyPr wrap="none">
            <a:spAutoFit/>
          </a:bodyPr>
          <a:lstStyle/>
          <a:p>
            <a:pPr algn="ctr" defTabSz="932597"/>
            <a:r>
              <a:rPr lang="en-US" sz="1836" dirty="0">
                <a:solidFill>
                  <a:prstClr val="black"/>
                </a:solidFill>
                <a:latin typeface="Calibri" panose="020F0502020204030204"/>
              </a:rPr>
              <a:t>Using </a:t>
            </a:r>
            <a:r>
              <a:rPr lang="en-US" sz="1836" b="1" dirty="0">
                <a:solidFill>
                  <a:srgbClr val="FF0000"/>
                </a:solidFill>
                <a:latin typeface="Calibri" panose="020F0502020204030204"/>
              </a:rPr>
              <a:t>known data</a:t>
            </a:r>
            <a:r>
              <a:rPr lang="en-US" sz="1836" dirty="0">
                <a:solidFill>
                  <a:prstClr val="black"/>
                </a:solidFill>
                <a:latin typeface="Calibri" panose="020F0502020204030204"/>
              </a:rPr>
              <a:t>, develop a </a:t>
            </a:r>
            <a:r>
              <a:rPr lang="en-US" sz="1836" b="1" dirty="0">
                <a:solidFill>
                  <a:srgbClr val="FF0000"/>
                </a:solidFill>
                <a:latin typeface="Calibri" panose="020F0502020204030204"/>
              </a:rPr>
              <a:t>model</a:t>
            </a:r>
            <a:r>
              <a:rPr lang="en-US" sz="1836" dirty="0">
                <a:solidFill>
                  <a:prstClr val="black"/>
                </a:solidFill>
                <a:latin typeface="Calibri" panose="020F0502020204030204"/>
              </a:rPr>
              <a:t> to </a:t>
            </a:r>
            <a:r>
              <a:rPr lang="en-US" sz="1836" u="sng" dirty="0">
                <a:solidFill>
                  <a:prstClr val="black"/>
                </a:solidFill>
                <a:latin typeface="Calibri" panose="020F0502020204030204"/>
              </a:rPr>
              <a:t>predict</a:t>
            </a:r>
            <a:r>
              <a:rPr lang="en-US" sz="1836" dirty="0">
                <a:solidFill>
                  <a:prstClr val="black"/>
                </a:solidFill>
                <a:latin typeface="Calibri" panose="020F0502020204030204"/>
              </a:rPr>
              <a:t> </a:t>
            </a:r>
            <a:r>
              <a:rPr lang="en-US" sz="1836" b="1" dirty="0">
                <a:solidFill>
                  <a:srgbClr val="FF0000"/>
                </a:solidFill>
                <a:latin typeface="Calibri" panose="020F0502020204030204"/>
              </a:rPr>
              <a:t>unknown data</a:t>
            </a:r>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338353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48835" y="1607254"/>
            <a:ext cx="9329711" cy="3730853"/>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6316" y="1373444"/>
            <a:ext cx="11148380" cy="5078703"/>
            <a:chOff x="152400" y="1346636"/>
            <a:chExt cx="10930777" cy="4979573"/>
          </a:xfrm>
        </p:grpSpPr>
        <p:grpSp>
          <p:nvGrpSpPr>
            <p:cNvPr id="69" name="Group 68"/>
            <p:cNvGrpSpPr/>
            <p:nvPr/>
          </p:nvGrpSpPr>
          <p:grpSpPr>
            <a:xfrm>
              <a:off x="152400" y="1346636"/>
              <a:ext cx="10614314" cy="4128610"/>
              <a:chOff x="152400" y="1346636"/>
              <a:chExt cx="10614314" cy="412861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82971"/>
              </a:xfrm>
              <a:prstGeom prst="rect">
                <a:avLst/>
              </a:prstGeom>
              <a:noFill/>
            </p:spPr>
            <p:txBody>
              <a:bodyPr wrap="square" rtlCol="0">
                <a:spAutoFit/>
              </a:bodyPr>
              <a:lstStyle/>
              <a:p>
                <a:pPr algn="ctr" defTabSz="932597"/>
                <a:r>
                  <a:rPr lang="en-US" sz="4488" dirty="0">
                    <a:solidFill>
                      <a:prstClr val="black"/>
                    </a:solidFill>
                    <a:latin typeface="Calibri" panose="020F0502020204030204"/>
                  </a:rPr>
                  <a:t>90</a:t>
                </a:r>
                <a:r>
                  <a:rPr lang="en-US" sz="3264"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57" name="TextBox 56"/>
              <p:cNvSpPr txBox="1"/>
              <p:nvPr/>
            </p:nvSpPr>
            <p:spPr>
              <a:xfrm>
                <a:off x="152400" y="4692275"/>
                <a:ext cx="1594598" cy="782971"/>
              </a:xfrm>
              <a:prstGeom prst="rect">
                <a:avLst/>
              </a:prstGeom>
              <a:noFill/>
            </p:spPr>
            <p:txBody>
              <a:bodyPr wrap="square" rtlCol="0">
                <a:spAutoFit/>
              </a:bodyPr>
              <a:lstStyle/>
              <a:p>
                <a:pPr algn="ctr" defTabSz="932597"/>
                <a:r>
                  <a:rPr lang="en-US" sz="4488" dirty="0">
                    <a:solidFill>
                      <a:prstClr val="black"/>
                    </a:solidFill>
                    <a:latin typeface="Calibri" panose="020F0502020204030204"/>
                  </a:rPr>
                  <a:t>-26</a:t>
                </a:r>
                <a:r>
                  <a:rPr lang="en-US" sz="3264" dirty="0">
                    <a:solidFill>
                      <a:prstClr val="black"/>
                    </a:solidFill>
                    <a:latin typeface="Calibri" panose="020F0502020204030204"/>
                  </a:rPr>
                  <a:t>°F</a:t>
                </a:r>
                <a:endParaRPr lang="en-US" sz="6119" dirty="0">
                  <a:solidFill>
                    <a:prstClr val="black"/>
                  </a:solidFill>
                  <a:latin typeface="Calibri" panose="020F0502020204030204"/>
                </a:endParaRPr>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50390" y="2303127"/>
            <a:ext cx="11368710" cy="865809"/>
            <a:chOff x="636831" y="2671641"/>
            <a:chExt cx="11146806" cy="848909"/>
          </a:xfrm>
        </p:grpSpPr>
        <p:sp>
          <p:nvSpPr>
            <p:cNvPr id="99" name="TextBox 98"/>
            <p:cNvSpPr txBox="1"/>
            <p:nvPr/>
          </p:nvSpPr>
          <p:spPr>
            <a:xfrm>
              <a:off x="3432499" y="2674806"/>
              <a:ext cx="1663234"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50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0" name="TextBox 99"/>
            <p:cNvSpPr txBox="1"/>
            <p:nvPr/>
          </p:nvSpPr>
          <p:spPr>
            <a:xfrm>
              <a:off x="5806059" y="2671641"/>
              <a:ext cx="1537185"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30</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1" name="TextBox 100"/>
            <p:cNvSpPr txBox="1"/>
            <p:nvPr/>
          </p:nvSpPr>
          <p:spPr>
            <a:xfrm>
              <a:off x="8035952" y="2671641"/>
              <a:ext cx="1540723"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68</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2" name="TextBox 101"/>
            <p:cNvSpPr txBox="1"/>
            <p:nvPr/>
          </p:nvSpPr>
          <p:spPr>
            <a:xfrm>
              <a:off x="10189039" y="2671641"/>
              <a:ext cx="1594598" cy="845744"/>
            </a:xfrm>
            <a:prstGeom prst="rect">
              <a:avLst/>
            </a:prstGeom>
            <a:noFill/>
          </p:spPr>
          <p:txBody>
            <a:bodyPr wrap="square" rtlCol="0">
              <a:spAutoFit/>
            </a:bodyPr>
            <a:lstStyle/>
            <a:p>
              <a:pPr algn="ctr" defTabSz="932597"/>
              <a:r>
                <a:rPr lang="en-US" sz="4896" dirty="0">
                  <a:solidFill>
                    <a:prstClr val="black"/>
                  </a:solidFill>
                  <a:latin typeface="Calibri" panose="020F0502020204030204"/>
                </a:rPr>
                <a:t>95</a:t>
              </a:r>
              <a:r>
                <a:rPr lang="en-US" sz="3672" dirty="0">
                  <a:solidFill>
                    <a:prstClr val="black"/>
                  </a:solidFill>
                  <a:latin typeface="Calibri" panose="020F0502020204030204"/>
                </a:rPr>
                <a:t>°F</a:t>
              </a:r>
              <a:endParaRPr lang="en-US" sz="4896" dirty="0">
                <a:solidFill>
                  <a:prstClr val="black"/>
                </a:solidFill>
                <a:latin typeface="Calibri" panose="020F0502020204030204"/>
              </a:endParaRPr>
            </a:p>
          </p:txBody>
        </p:sp>
        <p:sp>
          <p:nvSpPr>
            <p:cNvPr id="103" name="TextBox 102"/>
            <p:cNvSpPr txBox="1"/>
            <p:nvPr/>
          </p:nvSpPr>
          <p:spPr>
            <a:xfrm>
              <a:off x="636831" y="2763974"/>
              <a:ext cx="1242648" cy="720197"/>
            </a:xfrm>
            <a:prstGeom prst="rect">
              <a:avLst/>
            </a:prstGeom>
            <a:noFill/>
          </p:spPr>
          <p:txBody>
            <a:bodyPr wrap="none" rtlCol="0">
              <a:spAutoFit/>
            </a:bodyPr>
            <a:lstStyle/>
            <a:p>
              <a:pPr algn="ctr" defTabSz="932597"/>
              <a:r>
                <a:rPr lang="en-US" sz="4080" dirty="0">
                  <a:solidFill>
                    <a:prstClr val="black"/>
                  </a:solidFill>
                  <a:latin typeface="Calibri" panose="020F0502020204030204"/>
                </a:rPr>
                <a:t>1990</a:t>
              </a:r>
            </a:p>
          </p:txBody>
        </p:sp>
      </p:grpSp>
      <p:grpSp>
        <p:nvGrpSpPr>
          <p:cNvPr id="104" name="Group 103"/>
          <p:cNvGrpSpPr/>
          <p:nvPr/>
        </p:nvGrpSpPr>
        <p:grpSpPr>
          <a:xfrm>
            <a:off x="647120" y="3088265"/>
            <a:ext cx="11371980" cy="961746"/>
            <a:chOff x="633625" y="3565828"/>
            <a:chExt cx="11150012" cy="942974"/>
          </a:xfrm>
        </p:grpSpPr>
        <p:sp>
          <p:nvSpPr>
            <p:cNvPr id="105" name="TextBox 104"/>
            <p:cNvSpPr txBox="1"/>
            <p:nvPr/>
          </p:nvSpPr>
          <p:spPr>
            <a:xfrm>
              <a:off x="3432499" y="3568993"/>
              <a:ext cx="1663234"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48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6" name="TextBox 105"/>
            <p:cNvSpPr txBox="1"/>
            <p:nvPr/>
          </p:nvSpPr>
          <p:spPr>
            <a:xfrm>
              <a:off x="5806059" y="3565828"/>
              <a:ext cx="1537185"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29</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7" name="TextBox 106"/>
            <p:cNvSpPr txBox="1"/>
            <p:nvPr/>
          </p:nvSpPr>
          <p:spPr>
            <a:xfrm>
              <a:off x="8035952" y="3565828"/>
              <a:ext cx="1540723"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70</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8" name="TextBox 107"/>
            <p:cNvSpPr txBox="1"/>
            <p:nvPr/>
          </p:nvSpPr>
          <p:spPr>
            <a:xfrm>
              <a:off x="10189039" y="3565828"/>
              <a:ext cx="1594598" cy="939809"/>
            </a:xfrm>
            <a:prstGeom prst="rect">
              <a:avLst/>
            </a:prstGeom>
            <a:noFill/>
          </p:spPr>
          <p:txBody>
            <a:bodyPr wrap="square" rtlCol="0">
              <a:spAutoFit/>
            </a:bodyPr>
            <a:lstStyle/>
            <a:p>
              <a:pPr algn="ctr" defTabSz="932597"/>
              <a:r>
                <a:rPr lang="en-US" sz="5507" dirty="0">
                  <a:solidFill>
                    <a:prstClr val="black"/>
                  </a:solidFill>
                  <a:latin typeface="Calibri" panose="020F0502020204030204"/>
                </a:rPr>
                <a:t>98</a:t>
              </a:r>
              <a:r>
                <a:rPr lang="en-US" sz="4080" dirty="0">
                  <a:solidFill>
                    <a:prstClr val="black"/>
                  </a:solidFill>
                  <a:latin typeface="Calibri" panose="020F0502020204030204"/>
                </a:rPr>
                <a:t>°F</a:t>
              </a:r>
              <a:endParaRPr lang="en-US" sz="5507" dirty="0">
                <a:solidFill>
                  <a:prstClr val="black"/>
                </a:solidFill>
                <a:latin typeface="Calibri" panose="020F0502020204030204"/>
              </a:endParaRPr>
            </a:p>
          </p:txBody>
        </p:sp>
        <p:sp>
          <p:nvSpPr>
            <p:cNvPr id="109" name="TextBox 108"/>
            <p:cNvSpPr txBox="1"/>
            <p:nvPr/>
          </p:nvSpPr>
          <p:spPr>
            <a:xfrm>
              <a:off x="633625" y="3658161"/>
              <a:ext cx="1351652" cy="782971"/>
            </a:xfrm>
            <a:prstGeom prst="rect">
              <a:avLst/>
            </a:prstGeom>
            <a:noFill/>
          </p:spPr>
          <p:txBody>
            <a:bodyPr wrap="none" rtlCol="0">
              <a:spAutoFit/>
            </a:bodyPr>
            <a:lstStyle/>
            <a:p>
              <a:pPr algn="ctr" defTabSz="932597"/>
              <a:r>
                <a:rPr lang="en-US" sz="4488" dirty="0">
                  <a:solidFill>
                    <a:prstClr val="black"/>
                  </a:solidFill>
                  <a:latin typeface="Calibri" panose="020F0502020204030204"/>
                </a:rPr>
                <a:t>2000</a:t>
              </a:r>
            </a:p>
          </p:txBody>
        </p:sp>
      </p:grpSp>
      <p:grpSp>
        <p:nvGrpSpPr>
          <p:cNvPr id="110" name="Group 109"/>
          <p:cNvGrpSpPr/>
          <p:nvPr/>
        </p:nvGrpSpPr>
        <p:grpSpPr>
          <a:xfrm>
            <a:off x="647120" y="3967574"/>
            <a:ext cx="11371980" cy="1057813"/>
            <a:chOff x="633625" y="4475814"/>
            <a:chExt cx="11150012" cy="1037166"/>
          </a:xfrm>
        </p:grpSpPr>
        <p:sp>
          <p:nvSpPr>
            <p:cNvPr id="111" name="TextBox 110"/>
            <p:cNvSpPr txBox="1"/>
            <p:nvPr/>
          </p:nvSpPr>
          <p:spPr>
            <a:xfrm>
              <a:off x="3432499" y="4478979"/>
              <a:ext cx="1663234"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49</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2" name="TextBox 111"/>
            <p:cNvSpPr txBox="1"/>
            <p:nvPr/>
          </p:nvSpPr>
          <p:spPr>
            <a:xfrm>
              <a:off x="5806059" y="4475814"/>
              <a:ext cx="1537185"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27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3" name="TextBox 112"/>
            <p:cNvSpPr txBox="1"/>
            <p:nvPr/>
          </p:nvSpPr>
          <p:spPr>
            <a:xfrm>
              <a:off x="8035952" y="4475814"/>
              <a:ext cx="1540723"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67</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4" name="TextBox 113"/>
            <p:cNvSpPr txBox="1"/>
            <p:nvPr/>
          </p:nvSpPr>
          <p:spPr>
            <a:xfrm>
              <a:off x="10189039" y="4475814"/>
              <a:ext cx="1594598" cy="1034001"/>
            </a:xfrm>
            <a:prstGeom prst="rect">
              <a:avLst/>
            </a:prstGeom>
            <a:noFill/>
          </p:spPr>
          <p:txBody>
            <a:bodyPr wrap="square" rtlCol="0">
              <a:spAutoFit/>
            </a:bodyPr>
            <a:lstStyle/>
            <a:p>
              <a:pPr algn="ctr" defTabSz="932597"/>
              <a:r>
                <a:rPr lang="en-US" sz="6119" dirty="0">
                  <a:solidFill>
                    <a:prstClr val="black"/>
                  </a:solidFill>
                  <a:latin typeface="Calibri" panose="020F0502020204030204"/>
                </a:rPr>
                <a:t>96</a:t>
              </a:r>
              <a:r>
                <a:rPr lang="en-US" sz="4488" dirty="0">
                  <a:solidFill>
                    <a:prstClr val="black"/>
                  </a:solidFill>
                  <a:latin typeface="Calibri" panose="020F0502020204030204"/>
                </a:rPr>
                <a:t>°F</a:t>
              </a:r>
              <a:endParaRPr lang="en-US" sz="6119" dirty="0">
                <a:solidFill>
                  <a:prstClr val="black"/>
                </a:solidFill>
                <a:latin typeface="Calibri" panose="020F0502020204030204"/>
              </a:endParaRPr>
            </a:p>
          </p:txBody>
        </p:sp>
        <p:sp>
          <p:nvSpPr>
            <p:cNvPr id="115" name="TextBox 114"/>
            <p:cNvSpPr txBox="1"/>
            <p:nvPr/>
          </p:nvSpPr>
          <p:spPr>
            <a:xfrm>
              <a:off x="633625" y="4568147"/>
              <a:ext cx="1460656" cy="845744"/>
            </a:xfrm>
            <a:prstGeom prst="rect">
              <a:avLst/>
            </a:prstGeom>
            <a:noFill/>
          </p:spPr>
          <p:txBody>
            <a:bodyPr wrap="none" rtlCol="0">
              <a:spAutoFit/>
            </a:bodyPr>
            <a:lstStyle/>
            <a:p>
              <a:pPr algn="ctr" defTabSz="932597"/>
              <a:r>
                <a:rPr lang="en-US" sz="4896" dirty="0">
                  <a:solidFill>
                    <a:prstClr val="black"/>
                  </a:solidFill>
                  <a:latin typeface="Calibri" panose="020F0502020204030204"/>
                </a:rPr>
                <a:t>2010</a:t>
              </a:r>
            </a:p>
          </p:txBody>
        </p:sp>
      </p:grpSp>
      <p:sp>
        <p:nvSpPr>
          <p:cNvPr id="116" name="Freeform 115"/>
          <p:cNvSpPr/>
          <p:nvPr/>
        </p:nvSpPr>
        <p:spPr>
          <a:xfrm>
            <a:off x="3229450" y="2037113"/>
            <a:ext cx="8619055" cy="1063919"/>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17" name="Freeform 116"/>
          <p:cNvSpPr/>
          <p:nvPr/>
        </p:nvSpPr>
        <p:spPr>
          <a:xfrm>
            <a:off x="3245965" y="2620003"/>
            <a:ext cx="8619055" cy="1149861"/>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18" name="Freeform 117"/>
          <p:cNvSpPr/>
          <p:nvPr/>
        </p:nvSpPr>
        <p:spPr>
          <a:xfrm>
            <a:off x="3245965" y="3723246"/>
            <a:ext cx="8619055" cy="1159454"/>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nvGrpSpPr>
          <p:cNvPr id="119" name="Group 118"/>
          <p:cNvGrpSpPr/>
          <p:nvPr/>
        </p:nvGrpSpPr>
        <p:grpSpPr>
          <a:xfrm>
            <a:off x="2244116" y="2664063"/>
            <a:ext cx="276273" cy="1878884"/>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sp>
        <p:nvSpPr>
          <p:cNvPr id="124" name="Rectangle 123"/>
          <p:cNvSpPr/>
          <p:nvPr/>
        </p:nvSpPr>
        <p:spPr>
          <a:xfrm>
            <a:off x="3260540" y="6430550"/>
            <a:ext cx="6277745" cy="382308"/>
          </a:xfrm>
          <a:prstGeom prst="rect">
            <a:avLst/>
          </a:prstGeom>
        </p:spPr>
        <p:txBody>
          <a:bodyPr wrap="none">
            <a:spAutoFit/>
          </a:bodyPr>
          <a:lstStyle/>
          <a:p>
            <a:pPr algn="ctr" defTabSz="932597"/>
            <a:r>
              <a:rPr lang="en-US" sz="1836" dirty="0">
                <a:solidFill>
                  <a:prstClr val="black"/>
                </a:solidFill>
                <a:latin typeface="Calibri" panose="020F0502020204030204"/>
              </a:rPr>
              <a:t>Using </a:t>
            </a:r>
            <a:r>
              <a:rPr lang="en-US" sz="1836" b="1" dirty="0">
                <a:solidFill>
                  <a:prstClr val="black"/>
                </a:solidFill>
                <a:latin typeface="Calibri" panose="020F0502020204030204"/>
              </a:rPr>
              <a:t>known data</a:t>
            </a:r>
            <a:r>
              <a:rPr lang="en-US" sz="1836" dirty="0">
                <a:solidFill>
                  <a:prstClr val="black"/>
                </a:solidFill>
                <a:latin typeface="Calibri" panose="020F0502020204030204"/>
              </a:rPr>
              <a:t>, develop a </a:t>
            </a:r>
            <a:r>
              <a:rPr lang="en-US" sz="1836" b="1" dirty="0">
                <a:solidFill>
                  <a:prstClr val="black"/>
                </a:solidFill>
                <a:latin typeface="Calibri" panose="020F0502020204030204"/>
              </a:rPr>
              <a:t>model</a:t>
            </a:r>
            <a:r>
              <a:rPr lang="en-US" sz="1836" dirty="0">
                <a:solidFill>
                  <a:prstClr val="black"/>
                </a:solidFill>
                <a:latin typeface="Calibri" panose="020F0502020204030204"/>
              </a:rPr>
              <a:t> to </a:t>
            </a:r>
            <a:r>
              <a:rPr lang="en-US" sz="1836" b="1" u="sng" dirty="0">
                <a:solidFill>
                  <a:srgbClr val="FF0000"/>
                </a:solidFill>
                <a:latin typeface="Calibri" panose="020F0502020204030204"/>
              </a:rPr>
              <a:t>predict</a:t>
            </a:r>
            <a:r>
              <a:rPr lang="en-US" sz="1836" dirty="0">
                <a:solidFill>
                  <a:prstClr val="black"/>
                </a:solidFill>
                <a:latin typeface="Calibri" panose="020F0502020204030204"/>
              </a:rPr>
              <a:t> </a:t>
            </a:r>
            <a:r>
              <a:rPr lang="en-US" sz="1836" b="1" dirty="0">
                <a:solidFill>
                  <a:prstClr val="black"/>
                </a:solidFill>
                <a:latin typeface="Calibri" panose="020F0502020204030204"/>
              </a:rPr>
              <a:t>unknown data</a:t>
            </a:r>
            <a:r>
              <a:rPr lang="en-US" sz="1836" dirty="0">
                <a:solidFill>
                  <a:prstClr val="black"/>
                </a:solidFill>
                <a:latin typeface="Calibri" panose="020F0502020204030204"/>
              </a:rPr>
              <a:t>.</a:t>
            </a:r>
          </a:p>
        </p:txBody>
      </p:sp>
      <p:grpSp>
        <p:nvGrpSpPr>
          <p:cNvPr id="128" name="Group 127"/>
          <p:cNvGrpSpPr/>
          <p:nvPr/>
        </p:nvGrpSpPr>
        <p:grpSpPr>
          <a:xfrm>
            <a:off x="9656409" y="1687877"/>
            <a:ext cx="2319225" cy="1555196"/>
            <a:chOff x="11781132" y="1785659"/>
            <a:chExt cx="2273956" cy="1524840"/>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73956" cy="374846"/>
            </a:xfrm>
            <a:prstGeom prst="rect">
              <a:avLst/>
            </a:prstGeom>
            <a:noFill/>
            <a:ln w="25400">
              <a:solidFill>
                <a:srgbClr val="FF0000"/>
              </a:solidFill>
            </a:ln>
          </p:spPr>
          <p:txBody>
            <a:bodyPr wrap="none" rtlCol="0">
              <a:spAutoFit/>
            </a:bodyPr>
            <a:lstStyle/>
            <a:p>
              <a:pPr defTabSz="932597"/>
              <a:r>
                <a:rPr lang="en-US" sz="1836" b="1" dirty="0">
                  <a:solidFill>
                    <a:srgbClr val="FF0000"/>
                  </a:solidFill>
                  <a:latin typeface="Calibri" panose="020F0502020204030204"/>
                </a:rPr>
                <a:t>Predict</a:t>
              </a:r>
              <a:r>
                <a:rPr lang="en-US" sz="1836" b="1" dirty="0">
                  <a:solidFill>
                    <a:prstClr val="black"/>
                  </a:solidFill>
                  <a:latin typeface="Calibri" panose="020F0502020204030204"/>
                </a:rPr>
                <a:t> 2020 Summer</a:t>
              </a:r>
            </a:p>
          </p:txBody>
        </p:sp>
      </p:grpSp>
    </p:spTree>
    <p:extLst>
      <p:ext uri="{BB962C8B-B14F-4D97-AF65-F5344CB8AC3E}">
        <p14:creationId xmlns:p14="http://schemas.microsoft.com/office/powerpoint/2010/main" val="41677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3</a:t>
            </a:r>
          </a:p>
        </p:txBody>
      </p:sp>
    </p:spTree>
    <p:extLst>
      <p:ext uri="{BB962C8B-B14F-4D97-AF65-F5344CB8AC3E}">
        <p14:creationId xmlns:p14="http://schemas.microsoft.com/office/powerpoint/2010/main" val="4312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820" y="1745822"/>
            <a:ext cx="7874422" cy="1103369"/>
          </a:xfrm>
        </p:spPr>
        <p:txBody>
          <a:bodyPr>
            <a:noAutofit/>
          </a:bodyPr>
          <a:lstStyle/>
          <a:p>
            <a:r>
              <a:rPr lang="en-US" sz="5400" b="1" dirty="0">
                <a:solidFill>
                  <a:schemeClr val="tx1"/>
                </a:solidFill>
              </a:rPr>
              <a:t> Azure Machine Learning from zero to hero</a:t>
            </a:r>
            <a:endParaRPr lang="en-US" sz="4896" dirty="0">
              <a:solidFill>
                <a:schemeClr val="tx1"/>
              </a:solidFill>
            </a:endParaRPr>
          </a:p>
        </p:txBody>
      </p:sp>
      <p:sp>
        <p:nvSpPr>
          <p:cNvPr id="3" name="Text Placeholder 2"/>
          <p:cNvSpPr>
            <a:spLocks noGrp="1"/>
          </p:cNvSpPr>
          <p:nvPr>
            <p:ph type="body" sz="quarter" idx="10"/>
          </p:nvPr>
        </p:nvSpPr>
        <p:spPr>
          <a:xfrm>
            <a:off x="3769155" y="4145333"/>
            <a:ext cx="5283753" cy="875304"/>
          </a:xfrm>
        </p:spPr>
        <p:txBody>
          <a:bodyPr/>
          <a:lstStyle/>
          <a:p>
            <a:r>
              <a:rPr lang="pt-BR" dirty="0"/>
              <a:t>Lucas De Carli</a:t>
            </a:r>
          </a:p>
          <a:p>
            <a:r>
              <a:rPr lang="en-US" dirty="0"/>
              <a:t>Cloud Architect</a:t>
            </a:r>
          </a:p>
        </p:txBody>
      </p:sp>
    </p:spTree>
    <p:extLst>
      <p:ext uri="{BB962C8B-B14F-4D97-AF65-F5344CB8AC3E}">
        <p14:creationId xmlns:p14="http://schemas.microsoft.com/office/powerpoint/2010/main" val="30599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61454" y="1524288"/>
            <a:ext cx="10258637" cy="4549943"/>
            <a:chOff x="1069847" y="2093976"/>
            <a:chExt cx="10058400" cy="4461133"/>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597">
                <a:spcBef>
                  <a:spcPts val="1020"/>
                </a:spcBef>
                <a:buNone/>
              </a:pPr>
              <a:r>
                <a:rPr lang="en-US" sz="2856">
                  <a:solidFill>
                    <a:prstClr val="black"/>
                  </a:solidFill>
                  <a:latin typeface="Calibri" panose="020F0502020204030204"/>
                </a:rPr>
                <a:t>Classify a news article as (politics, sports, technology, health, …)</a:t>
              </a:r>
              <a:endParaRPr lang="en-US" sz="2856" dirty="0">
                <a:solidFill>
                  <a:prstClr val="black"/>
                </a:solidFill>
                <a:latin typeface="Calibri" panose="020F0502020204030204"/>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37" name="TextBox 36"/>
            <p:cNvSpPr txBox="1"/>
            <p:nvPr/>
          </p:nvSpPr>
          <p:spPr>
            <a:xfrm>
              <a:off x="5221325" y="6174234"/>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sp>
          <p:nvSpPr>
            <p:cNvPr id="38" name="TextBox 37"/>
            <p:cNvSpPr txBox="1"/>
            <p:nvPr/>
          </p:nvSpPr>
          <p:spPr>
            <a:xfrm>
              <a:off x="6578234" y="6174234"/>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39" name="TextBox 38"/>
            <p:cNvSpPr txBox="1"/>
            <p:nvPr/>
          </p:nvSpPr>
          <p:spPr>
            <a:xfrm>
              <a:off x="7470858" y="6174234"/>
              <a:ext cx="817853" cy="374846"/>
            </a:xfrm>
            <a:prstGeom prst="rect">
              <a:avLst/>
            </a:prstGeom>
            <a:noFill/>
          </p:spPr>
          <p:txBody>
            <a:bodyPr wrap="none" rtlCol="0">
              <a:spAutoFit/>
            </a:bodyPr>
            <a:lstStyle/>
            <a:p>
              <a:pPr defTabSz="932597"/>
              <a:r>
                <a:rPr lang="en-US" sz="1836" dirty="0">
                  <a:solidFill>
                    <a:prstClr val="black"/>
                  </a:solidFill>
                  <a:latin typeface="Calibri" panose="020F0502020204030204"/>
                </a:rPr>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spTree>
    <p:extLst>
      <p:ext uri="{BB962C8B-B14F-4D97-AF65-F5344CB8AC3E}">
        <p14:creationId xmlns:p14="http://schemas.microsoft.com/office/powerpoint/2010/main" val="3419359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grpSp>
        <p:nvGrpSpPr>
          <p:cNvPr id="21" name="Group 20"/>
          <p:cNvGrpSpPr/>
          <p:nvPr/>
        </p:nvGrpSpPr>
        <p:grpSpPr>
          <a:xfrm>
            <a:off x="4985810" y="1049178"/>
            <a:ext cx="2407043" cy="5246950"/>
            <a:chOff x="4457735" y="1160498"/>
            <a:chExt cx="2360060" cy="5144536"/>
          </a:xfrm>
        </p:grpSpPr>
        <p:pic>
          <p:nvPicPr>
            <p:cNvPr id="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270925"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Documents</a:t>
              </a:r>
            </a:p>
          </p:txBody>
        </p:sp>
        <p:sp>
          <p:nvSpPr>
            <p:cNvPr id="13" name="TextBox 12"/>
            <p:cNvSpPr txBox="1"/>
            <p:nvPr/>
          </p:nvSpPr>
          <p:spPr>
            <a:xfrm>
              <a:off x="5963074" y="1160498"/>
              <a:ext cx="782587"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Labels</a:t>
              </a:r>
            </a:p>
          </p:txBody>
        </p:sp>
        <p:sp>
          <p:nvSpPr>
            <p:cNvPr id="14" name="TextBox 13"/>
            <p:cNvSpPr txBox="1"/>
            <p:nvPr/>
          </p:nvSpPr>
          <p:spPr>
            <a:xfrm>
              <a:off x="6057779" y="1758482"/>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15" name="TextBox 14"/>
            <p:cNvSpPr txBox="1"/>
            <p:nvPr/>
          </p:nvSpPr>
          <p:spPr>
            <a:xfrm>
              <a:off x="5999943" y="2599271"/>
              <a:ext cx="817852" cy="374846"/>
            </a:xfrm>
            <a:prstGeom prst="rect">
              <a:avLst/>
            </a:prstGeom>
            <a:noFill/>
          </p:spPr>
          <p:txBody>
            <a:bodyPr wrap="none" rtlCol="0">
              <a:spAutoFit/>
            </a:bodyPr>
            <a:lstStyle/>
            <a:p>
              <a:pPr algn="ctr" defTabSz="932597"/>
              <a:r>
                <a:rPr lang="en-US" sz="1836" dirty="0">
                  <a:solidFill>
                    <a:prstClr val="black"/>
                  </a:solidFill>
                  <a:latin typeface="Calibri" panose="020F0502020204030204"/>
                </a:rPr>
                <a:t>Health</a:t>
              </a:r>
            </a:p>
          </p:txBody>
        </p:sp>
        <p:sp>
          <p:nvSpPr>
            <p:cNvPr id="16" name="TextBox 15"/>
            <p:cNvSpPr txBox="1"/>
            <p:nvPr/>
          </p:nvSpPr>
          <p:spPr>
            <a:xfrm>
              <a:off x="5933642" y="3255394"/>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17" name="TextBox 16"/>
            <p:cNvSpPr txBox="1"/>
            <p:nvPr/>
          </p:nvSpPr>
          <p:spPr>
            <a:xfrm>
              <a:off x="5904212" y="3863288"/>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18" name="TextBox 17"/>
            <p:cNvSpPr txBox="1"/>
            <p:nvPr/>
          </p:nvSpPr>
          <p:spPr>
            <a:xfrm>
              <a:off x="5986863" y="5775482"/>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59716" y="3076352"/>
            <a:ext cx="3207014" cy="2071181"/>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r>
              <a:rPr lang="en-US" sz="1836" dirty="0">
                <a:solidFill>
                  <a:prstClr val="white"/>
                </a:solidFill>
                <a:latin typeface="Calibri" panose="020F0502020204030204"/>
              </a:rPr>
              <a:t>Documents consist of unstructured text. Machine learning typically assumes a more structured format of examples</a:t>
            </a:r>
          </a:p>
        </p:txBody>
      </p:sp>
      <p:sp>
        <p:nvSpPr>
          <p:cNvPr id="2" name="TextBox 1"/>
          <p:cNvSpPr txBox="1"/>
          <p:nvPr/>
        </p:nvSpPr>
        <p:spPr>
          <a:xfrm>
            <a:off x="559715" y="5404283"/>
            <a:ext cx="3342177" cy="542399"/>
          </a:xfrm>
          <a:prstGeom prst="rect">
            <a:avLst/>
          </a:prstGeom>
          <a:noFill/>
        </p:spPr>
        <p:txBody>
          <a:bodyPr wrap="square" rtlCol="0">
            <a:spAutoFit/>
          </a:bodyPr>
          <a:lstStyle/>
          <a:p>
            <a:pPr defTabSz="932597"/>
            <a:r>
              <a:rPr lang="en-US" sz="2856" dirty="0">
                <a:solidFill>
                  <a:srgbClr val="FF0000"/>
                </a:solidFill>
                <a:latin typeface="Calibri" panose="020F0502020204030204"/>
              </a:rPr>
              <a:t>Process the raw data</a:t>
            </a:r>
          </a:p>
        </p:txBody>
      </p:sp>
    </p:spTree>
    <p:extLst>
      <p:ext uri="{BB962C8B-B14F-4D97-AF65-F5344CB8AC3E}">
        <p14:creationId xmlns:p14="http://schemas.microsoft.com/office/powerpoint/2010/main" val="19078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7480" y="2297924"/>
            <a:ext cx="4900765" cy="3451143"/>
          </a:xfrm>
          <a:prstGeom prst="rect">
            <a:avLst/>
          </a:prstGeom>
        </p:spPr>
      </p:pic>
      <p:sp>
        <p:nvSpPr>
          <p:cNvPr id="22" name="Right Arrow 21"/>
          <p:cNvSpPr/>
          <p:nvPr/>
        </p:nvSpPr>
        <p:spPr>
          <a:xfrm>
            <a:off x="4822043" y="3708523"/>
            <a:ext cx="997886" cy="49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Flowchart: Terminator 22"/>
          <p:cNvSpPr/>
          <p:nvPr/>
        </p:nvSpPr>
        <p:spPr>
          <a:xfrm rot="5400000">
            <a:off x="9183749" y="3881779"/>
            <a:ext cx="3580946" cy="307759"/>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4" name="TextBox 23"/>
          <p:cNvSpPr txBox="1"/>
          <p:nvPr/>
        </p:nvSpPr>
        <p:spPr>
          <a:xfrm>
            <a:off x="10508567" y="1925224"/>
            <a:ext cx="866833" cy="414353"/>
          </a:xfrm>
          <a:prstGeom prst="rect">
            <a:avLst/>
          </a:prstGeom>
          <a:noFill/>
        </p:spPr>
        <p:txBody>
          <a:bodyPr wrap="none" rtlCol="0">
            <a:spAutoFit/>
          </a:bodyPr>
          <a:lstStyle/>
          <a:p>
            <a:pPr defTabSz="932597"/>
            <a:r>
              <a:rPr lang="en-US" sz="2040" u="sng" dirty="0">
                <a:solidFill>
                  <a:prstClr val="black"/>
                </a:solidFill>
                <a:latin typeface="Calibri" panose="020F0502020204030204"/>
              </a:rPr>
              <a:t>Labels</a:t>
            </a:r>
          </a:p>
        </p:txBody>
      </p:sp>
      <p:sp>
        <p:nvSpPr>
          <p:cNvPr id="25" name="Flowchart: Terminator 24"/>
          <p:cNvSpPr/>
          <p:nvPr/>
        </p:nvSpPr>
        <p:spPr>
          <a:xfrm>
            <a:off x="6273291" y="2780415"/>
            <a:ext cx="4556569" cy="110292"/>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p:cNvSpPr txBox="1"/>
          <p:nvPr/>
        </p:nvSpPr>
        <p:spPr>
          <a:xfrm>
            <a:off x="7533752" y="1919009"/>
            <a:ext cx="1423488" cy="414353"/>
          </a:xfrm>
          <a:prstGeom prst="rect">
            <a:avLst/>
          </a:prstGeom>
          <a:noFill/>
        </p:spPr>
        <p:txBody>
          <a:bodyPr wrap="none" rtlCol="0">
            <a:spAutoFit/>
          </a:bodyPr>
          <a:lstStyle/>
          <a:p>
            <a:pPr defTabSz="932597"/>
            <a:r>
              <a:rPr lang="en-US" sz="2040" u="sng" dirty="0">
                <a:solidFill>
                  <a:prstClr val="black"/>
                </a:solidFill>
                <a:latin typeface="Calibri" panose="020F0502020204030204"/>
              </a:rPr>
              <a:t>Documents</a:t>
            </a:r>
          </a:p>
        </p:txBody>
      </p:sp>
      <p:sp>
        <p:nvSpPr>
          <p:cNvPr id="27" name="Rectangle 26"/>
          <p:cNvSpPr/>
          <p:nvPr/>
        </p:nvSpPr>
        <p:spPr>
          <a:xfrm>
            <a:off x="8100524" y="3282628"/>
            <a:ext cx="275974" cy="85647"/>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8" name="Rectangular Callout 27"/>
          <p:cNvSpPr/>
          <p:nvPr/>
        </p:nvSpPr>
        <p:spPr>
          <a:xfrm>
            <a:off x="4684619" y="2557791"/>
            <a:ext cx="1169262" cy="624844"/>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prstClr val="white"/>
                </a:solidFill>
                <a:latin typeface="Calibri" panose="020F0502020204030204"/>
              </a:rPr>
              <a:t>Feature</a:t>
            </a:r>
          </a:p>
        </p:txBody>
      </p:sp>
      <p:grpSp>
        <p:nvGrpSpPr>
          <p:cNvPr id="31" name="Group 30"/>
          <p:cNvGrpSpPr/>
          <p:nvPr/>
        </p:nvGrpSpPr>
        <p:grpSpPr>
          <a:xfrm>
            <a:off x="594339" y="1049178"/>
            <a:ext cx="2407043" cy="5246950"/>
            <a:chOff x="4457735" y="1160498"/>
            <a:chExt cx="2360060" cy="5144536"/>
          </a:xfrm>
        </p:grpSpPr>
        <p:pic>
          <p:nvPicPr>
            <p:cNvPr id="32"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270925"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Documents</a:t>
              </a:r>
            </a:p>
          </p:txBody>
        </p:sp>
        <p:sp>
          <p:nvSpPr>
            <p:cNvPr id="38" name="TextBox 37"/>
            <p:cNvSpPr txBox="1"/>
            <p:nvPr/>
          </p:nvSpPr>
          <p:spPr>
            <a:xfrm>
              <a:off x="5963074" y="1160498"/>
              <a:ext cx="782587" cy="374846"/>
            </a:xfrm>
            <a:prstGeom prst="rect">
              <a:avLst/>
            </a:prstGeom>
            <a:noFill/>
          </p:spPr>
          <p:txBody>
            <a:bodyPr wrap="none" rtlCol="0">
              <a:spAutoFit/>
            </a:bodyPr>
            <a:lstStyle/>
            <a:p>
              <a:pPr defTabSz="932597"/>
              <a:r>
                <a:rPr lang="en-US" sz="1836" u="sng" dirty="0">
                  <a:solidFill>
                    <a:prstClr val="black"/>
                  </a:solidFill>
                  <a:latin typeface="Calibri" panose="020F0502020204030204"/>
                </a:rPr>
                <a:t>Labels</a:t>
              </a:r>
            </a:p>
          </p:txBody>
        </p:sp>
        <p:sp>
          <p:nvSpPr>
            <p:cNvPr id="39" name="TextBox 38"/>
            <p:cNvSpPr txBox="1"/>
            <p:nvPr/>
          </p:nvSpPr>
          <p:spPr>
            <a:xfrm>
              <a:off x="6057779" y="1758482"/>
              <a:ext cx="619016" cy="374846"/>
            </a:xfrm>
            <a:prstGeom prst="rect">
              <a:avLst/>
            </a:prstGeom>
            <a:noFill/>
          </p:spPr>
          <p:txBody>
            <a:bodyPr wrap="none" rtlCol="0">
              <a:spAutoFit/>
            </a:bodyPr>
            <a:lstStyle/>
            <a:p>
              <a:pPr defTabSz="932597"/>
              <a:r>
                <a:rPr lang="en-US" sz="1836" dirty="0">
                  <a:solidFill>
                    <a:prstClr val="black"/>
                  </a:solidFill>
                  <a:latin typeface="Calibri" panose="020F0502020204030204"/>
                </a:rPr>
                <a:t>Tech</a:t>
              </a:r>
            </a:p>
          </p:txBody>
        </p:sp>
        <p:sp>
          <p:nvSpPr>
            <p:cNvPr id="40" name="TextBox 39"/>
            <p:cNvSpPr txBox="1"/>
            <p:nvPr/>
          </p:nvSpPr>
          <p:spPr>
            <a:xfrm>
              <a:off x="5999943" y="2599271"/>
              <a:ext cx="817852" cy="374846"/>
            </a:xfrm>
            <a:prstGeom prst="rect">
              <a:avLst/>
            </a:prstGeom>
            <a:noFill/>
          </p:spPr>
          <p:txBody>
            <a:bodyPr wrap="none" rtlCol="0">
              <a:spAutoFit/>
            </a:bodyPr>
            <a:lstStyle/>
            <a:p>
              <a:pPr algn="ctr" defTabSz="932597"/>
              <a:r>
                <a:rPr lang="en-US" sz="1836" dirty="0">
                  <a:solidFill>
                    <a:prstClr val="black"/>
                  </a:solidFill>
                  <a:latin typeface="Calibri" panose="020F0502020204030204"/>
                </a:rPr>
                <a:t>Health</a:t>
              </a:r>
            </a:p>
          </p:txBody>
        </p:sp>
        <p:sp>
          <p:nvSpPr>
            <p:cNvPr id="41" name="TextBox 40"/>
            <p:cNvSpPr txBox="1"/>
            <p:nvPr/>
          </p:nvSpPr>
          <p:spPr>
            <a:xfrm>
              <a:off x="5933642" y="3255394"/>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42" name="TextBox 41"/>
            <p:cNvSpPr txBox="1"/>
            <p:nvPr/>
          </p:nvSpPr>
          <p:spPr>
            <a:xfrm>
              <a:off x="5904212" y="3863288"/>
              <a:ext cx="857992" cy="374846"/>
            </a:xfrm>
            <a:prstGeom prst="rect">
              <a:avLst/>
            </a:prstGeom>
            <a:noFill/>
          </p:spPr>
          <p:txBody>
            <a:bodyPr wrap="none" rtlCol="0">
              <a:spAutoFit/>
            </a:bodyPr>
            <a:lstStyle/>
            <a:p>
              <a:pPr defTabSz="932597"/>
              <a:r>
                <a:rPr lang="en-US" sz="1836" dirty="0">
                  <a:solidFill>
                    <a:prstClr val="black"/>
                  </a:solidFill>
                  <a:latin typeface="Calibri" panose="020F0502020204030204"/>
                </a:rPr>
                <a:t>Politics</a:t>
              </a:r>
            </a:p>
          </p:txBody>
        </p:sp>
        <p:sp>
          <p:nvSpPr>
            <p:cNvPr id="43" name="TextBox 42"/>
            <p:cNvSpPr txBox="1"/>
            <p:nvPr/>
          </p:nvSpPr>
          <p:spPr>
            <a:xfrm>
              <a:off x="5986863" y="5775482"/>
              <a:ext cx="790601" cy="374846"/>
            </a:xfrm>
            <a:prstGeom prst="rect">
              <a:avLst/>
            </a:prstGeom>
            <a:noFill/>
          </p:spPr>
          <p:txBody>
            <a:bodyPr wrap="none" rtlCol="0">
              <a:spAutoFit/>
            </a:bodyPr>
            <a:lstStyle/>
            <a:p>
              <a:pPr defTabSz="932597"/>
              <a:r>
                <a:rPr lang="en-US" sz="1836" dirty="0">
                  <a:solidFill>
                    <a:prstClr val="black"/>
                  </a:solidFill>
                  <a:latin typeface="Calibri" panose="020F0502020204030204"/>
                </a:rPr>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325119" y="1150342"/>
            <a:ext cx="9155435" cy="531812"/>
          </a:xfrm>
          <a:prstGeom prst="rect">
            <a:avLst/>
          </a:prstGeom>
          <a:noFill/>
        </p:spPr>
        <p:txBody>
          <a:bodyPr wrap="square" rtlCol="0">
            <a:spAutoFit/>
          </a:bodyPr>
          <a:lstStyle/>
          <a:p>
            <a:pPr defTabSz="932597"/>
            <a:r>
              <a:rPr lang="en-US" sz="2856" dirty="0">
                <a:solidFill>
                  <a:srgbClr val="FF0000"/>
                </a:solidFill>
                <a:latin typeface="Calibri" panose="020F0502020204030204"/>
              </a:rPr>
              <a:t>Process each data instance to represent it as a feature vector</a:t>
            </a:r>
          </a:p>
        </p:txBody>
      </p:sp>
      <p:sp>
        <p:nvSpPr>
          <p:cNvPr id="29" name="Flowchart: Terminator 28"/>
          <p:cNvSpPr/>
          <p:nvPr/>
        </p:nvSpPr>
        <p:spPr>
          <a:xfrm>
            <a:off x="614895" y="1099411"/>
            <a:ext cx="1218809" cy="27621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0" name="Flowchart: Terminator 29"/>
          <p:cNvSpPr/>
          <p:nvPr/>
        </p:nvSpPr>
        <p:spPr>
          <a:xfrm>
            <a:off x="1940956" y="1098488"/>
            <a:ext cx="1218809" cy="27621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Tree>
    <p:extLst>
      <p:ext uri="{BB962C8B-B14F-4D97-AF65-F5344CB8AC3E}">
        <p14:creationId xmlns:p14="http://schemas.microsoft.com/office/powerpoint/2010/main" val="11553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68126" y="6430550"/>
            <a:ext cx="6262573" cy="382308"/>
          </a:xfrm>
          <a:prstGeom prst="rect">
            <a:avLst/>
          </a:prstGeom>
        </p:spPr>
        <p:txBody>
          <a:bodyPr wrap="none">
            <a:spAutoFit/>
          </a:bodyPr>
          <a:lstStyle/>
          <a:p>
            <a:pPr algn="ctr" defTabSz="932597"/>
            <a:r>
              <a:rPr lang="en-US" sz="1836" dirty="0">
                <a:solidFill>
                  <a:srgbClr val="E7E6E6">
                    <a:lumMod val="75000"/>
                  </a:srgbClr>
                </a:solidFill>
                <a:latin typeface="Calibri" panose="020F0502020204030204"/>
              </a:rPr>
              <a:t>Using </a:t>
            </a:r>
            <a:r>
              <a:rPr lang="en-US" sz="1836" b="1" dirty="0">
                <a:solidFill>
                  <a:srgbClr val="E7E6E6">
                    <a:lumMod val="75000"/>
                  </a:srgbClr>
                </a:solidFill>
                <a:latin typeface="Calibri" panose="020F0502020204030204"/>
              </a:rPr>
              <a:t>known data</a:t>
            </a:r>
            <a:r>
              <a:rPr lang="en-US" sz="1836" dirty="0">
                <a:solidFill>
                  <a:srgbClr val="E7E6E6">
                    <a:lumMod val="75000"/>
                  </a:srgbClr>
                </a:solidFill>
                <a:latin typeface="Calibri" panose="020F0502020204030204"/>
              </a:rPr>
              <a:t>, develop a </a:t>
            </a:r>
            <a:r>
              <a:rPr lang="en-US" sz="1836" b="1" dirty="0">
                <a:solidFill>
                  <a:srgbClr val="E7E6E6">
                    <a:lumMod val="75000"/>
                  </a:srgbClr>
                </a:solidFill>
                <a:latin typeface="Calibri" panose="020F0502020204030204"/>
              </a:rPr>
              <a:t>model</a:t>
            </a:r>
            <a:r>
              <a:rPr lang="en-US" sz="1836" dirty="0">
                <a:solidFill>
                  <a:srgbClr val="E7E6E6">
                    <a:lumMod val="75000"/>
                  </a:srgbClr>
                </a:solidFill>
                <a:latin typeface="Calibri" panose="020F0502020204030204"/>
              </a:rPr>
              <a:t> to </a:t>
            </a:r>
            <a:r>
              <a:rPr lang="en-US" sz="1836" u="sng" dirty="0">
                <a:solidFill>
                  <a:srgbClr val="E7E6E6">
                    <a:lumMod val="75000"/>
                  </a:srgbClr>
                </a:solidFill>
                <a:latin typeface="Calibri" panose="020F0502020204030204"/>
              </a:rPr>
              <a:t>predict</a:t>
            </a:r>
            <a:r>
              <a:rPr lang="en-US" sz="1836" dirty="0">
                <a:solidFill>
                  <a:srgbClr val="E7E6E6">
                    <a:lumMod val="75000"/>
                  </a:srgbClr>
                </a:solidFill>
                <a:latin typeface="Calibri" panose="020F0502020204030204"/>
              </a:rPr>
              <a:t> </a:t>
            </a:r>
            <a:r>
              <a:rPr lang="en-US" sz="1836" b="1" dirty="0">
                <a:solidFill>
                  <a:srgbClr val="E7E6E6">
                    <a:lumMod val="75000"/>
                  </a:srgbClr>
                </a:solidFill>
                <a:latin typeface="Calibri" panose="020F0502020204030204"/>
              </a:rPr>
              <a:t>unknown data</a:t>
            </a:r>
            <a:r>
              <a:rPr lang="en-US" sz="1836" dirty="0">
                <a:solidFill>
                  <a:srgbClr val="E7E6E6">
                    <a:lumMod val="75000"/>
                  </a:srgbClr>
                </a:solidFill>
                <a:latin typeface="Calibri" panose="020F0502020204030204"/>
              </a:rPr>
              <a:t>.</a:t>
            </a:r>
          </a:p>
        </p:txBody>
      </p:sp>
      <p:grpSp>
        <p:nvGrpSpPr>
          <p:cNvPr id="44" name="Group 43"/>
          <p:cNvGrpSpPr/>
          <p:nvPr/>
        </p:nvGrpSpPr>
        <p:grpSpPr>
          <a:xfrm>
            <a:off x="868852" y="1041440"/>
            <a:ext cx="2161461" cy="5106834"/>
            <a:chOff x="851029" y="1021112"/>
            <a:chExt cx="2119272" cy="5007155"/>
          </a:xfrm>
        </p:grpSpPr>
        <p:grpSp>
          <p:nvGrpSpPr>
            <p:cNvPr id="16" name="Group 15"/>
            <p:cNvGrpSpPr/>
            <p:nvPr/>
          </p:nvGrpSpPr>
          <p:grpSpPr>
            <a:xfrm>
              <a:off x="894106" y="1628075"/>
              <a:ext cx="1753443" cy="4400192"/>
              <a:chOff x="4457735" y="1160498"/>
              <a:chExt cx="2472581" cy="5144536"/>
            </a:xfrm>
          </p:grpSpPr>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53826" cy="364864"/>
              </a:xfrm>
              <a:prstGeom prst="rect">
                <a:avLst/>
              </a:prstGeom>
              <a:noFill/>
            </p:spPr>
            <p:txBody>
              <a:bodyPr wrap="none" rtlCol="0">
                <a:spAutoFit/>
              </a:bodyPr>
              <a:lstStyle/>
              <a:p>
                <a:pPr defTabSz="932597"/>
                <a:r>
                  <a:rPr lang="en-US" sz="1428" u="sng" dirty="0">
                    <a:solidFill>
                      <a:prstClr val="black"/>
                    </a:solidFill>
                    <a:latin typeface="Calibri" panose="020F0502020204030204"/>
                  </a:rPr>
                  <a:t>Documents</a:t>
                </a:r>
              </a:p>
            </p:txBody>
          </p:sp>
          <p:sp>
            <p:nvSpPr>
              <p:cNvPr id="23" name="TextBox 22"/>
              <p:cNvSpPr txBox="1"/>
              <p:nvPr/>
            </p:nvSpPr>
            <p:spPr>
              <a:xfrm>
                <a:off x="5963075" y="1160498"/>
                <a:ext cx="918191" cy="364864"/>
              </a:xfrm>
              <a:prstGeom prst="rect">
                <a:avLst/>
              </a:prstGeom>
              <a:noFill/>
            </p:spPr>
            <p:txBody>
              <a:bodyPr wrap="none" rtlCol="0">
                <a:spAutoFit/>
              </a:bodyPr>
              <a:lstStyle/>
              <a:p>
                <a:pPr defTabSz="932597"/>
                <a:r>
                  <a:rPr lang="en-US" sz="1428" u="sng" dirty="0">
                    <a:solidFill>
                      <a:prstClr val="black"/>
                    </a:solidFill>
                    <a:latin typeface="Calibri" panose="020F0502020204030204"/>
                  </a:rPr>
                  <a:t>Labels</a:t>
                </a:r>
              </a:p>
            </p:txBody>
          </p:sp>
          <p:sp>
            <p:nvSpPr>
              <p:cNvPr id="24" name="TextBox 23"/>
              <p:cNvSpPr txBox="1"/>
              <p:nvPr/>
            </p:nvSpPr>
            <p:spPr>
              <a:xfrm>
                <a:off x="6057780" y="1758482"/>
                <a:ext cx="73699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Tech</a:t>
                </a:r>
              </a:p>
            </p:txBody>
          </p:sp>
          <p:sp>
            <p:nvSpPr>
              <p:cNvPr id="25" name="TextBox 24"/>
              <p:cNvSpPr txBox="1"/>
              <p:nvPr/>
            </p:nvSpPr>
            <p:spPr>
              <a:xfrm>
                <a:off x="5931692" y="2599271"/>
                <a:ext cx="954358" cy="364864"/>
              </a:xfrm>
              <a:prstGeom prst="rect">
                <a:avLst/>
              </a:prstGeom>
              <a:noFill/>
            </p:spPr>
            <p:txBody>
              <a:bodyPr wrap="none" rtlCol="0">
                <a:spAutoFit/>
              </a:bodyPr>
              <a:lstStyle/>
              <a:p>
                <a:pPr algn="ctr" defTabSz="932597"/>
                <a:r>
                  <a:rPr lang="en-US" sz="1428" dirty="0">
                    <a:solidFill>
                      <a:prstClr val="black"/>
                    </a:solidFill>
                    <a:latin typeface="Calibri" panose="020F0502020204030204"/>
                  </a:rPr>
                  <a:t>Health</a:t>
                </a:r>
              </a:p>
            </p:txBody>
          </p:sp>
          <p:sp>
            <p:nvSpPr>
              <p:cNvPr id="26" name="TextBox 25"/>
              <p:cNvSpPr txBox="1"/>
              <p:nvPr/>
            </p:nvSpPr>
            <p:spPr>
              <a:xfrm>
                <a:off x="5933641" y="3255394"/>
                <a:ext cx="99667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Politics</a:t>
                </a:r>
              </a:p>
            </p:txBody>
          </p:sp>
          <p:sp>
            <p:nvSpPr>
              <p:cNvPr id="27" name="TextBox 26"/>
              <p:cNvSpPr txBox="1"/>
              <p:nvPr/>
            </p:nvSpPr>
            <p:spPr>
              <a:xfrm>
                <a:off x="5904212" y="3863289"/>
                <a:ext cx="996675" cy="364864"/>
              </a:xfrm>
              <a:prstGeom prst="rect">
                <a:avLst/>
              </a:prstGeom>
              <a:noFill/>
            </p:spPr>
            <p:txBody>
              <a:bodyPr wrap="none" rtlCol="0">
                <a:spAutoFit/>
              </a:bodyPr>
              <a:lstStyle/>
              <a:p>
                <a:pPr defTabSz="932597"/>
                <a:r>
                  <a:rPr lang="en-US" sz="1428" dirty="0">
                    <a:solidFill>
                      <a:prstClr val="black"/>
                    </a:solidFill>
                    <a:latin typeface="Calibri" panose="020F0502020204030204"/>
                  </a:rPr>
                  <a:t>Politics</a:t>
                </a:r>
              </a:p>
            </p:txBody>
          </p:sp>
          <p:sp>
            <p:nvSpPr>
              <p:cNvPr id="28" name="TextBox 27"/>
              <p:cNvSpPr txBox="1"/>
              <p:nvPr/>
            </p:nvSpPr>
            <p:spPr>
              <a:xfrm>
                <a:off x="5986863" y="5775482"/>
                <a:ext cx="927233" cy="364864"/>
              </a:xfrm>
              <a:prstGeom prst="rect">
                <a:avLst/>
              </a:prstGeom>
              <a:noFill/>
            </p:spPr>
            <p:txBody>
              <a:bodyPr wrap="none" rtlCol="0">
                <a:spAutoFit/>
              </a:bodyPr>
              <a:lstStyle/>
              <a:p>
                <a:pPr defTabSz="932597"/>
                <a:r>
                  <a:rPr lang="en-US" sz="1428" dirty="0">
                    <a:solidFill>
                      <a:prstClr val="black"/>
                    </a:solidFill>
                    <a:latin typeface="Calibri" panose="020F0502020204030204"/>
                  </a:rPr>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31812"/>
            </a:xfrm>
            <a:prstGeom prst="rect">
              <a:avLst/>
            </a:prstGeom>
            <a:noFill/>
          </p:spPr>
          <p:txBody>
            <a:bodyPr wrap="square" rtlCol="0">
              <a:spAutoFit/>
            </a:bodyPr>
            <a:lstStyle/>
            <a:p>
              <a:pPr defTabSz="932597"/>
              <a:r>
                <a:rPr lang="en-US" sz="2856" dirty="0">
                  <a:solidFill>
                    <a:srgbClr val="FF0000"/>
                  </a:solidFill>
                  <a:latin typeface="Calibri" panose="020F0502020204030204"/>
                </a:rPr>
                <a:t>Training data</a:t>
              </a:r>
            </a:p>
          </p:txBody>
        </p:sp>
      </p:grpSp>
      <p:grpSp>
        <p:nvGrpSpPr>
          <p:cNvPr id="48" name="Group 47"/>
          <p:cNvGrpSpPr/>
          <p:nvPr/>
        </p:nvGrpSpPr>
        <p:grpSpPr>
          <a:xfrm>
            <a:off x="3546362" y="2982350"/>
            <a:ext cx="2379055" cy="1933136"/>
            <a:chOff x="3476276" y="2924138"/>
            <a:chExt cx="2332619" cy="1895403"/>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3" name="TextBox 32"/>
            <p:cNvSpPr txBox="1"/>
            <p:nvPr/>
          </p:nvSpPr>
          <p:spPr>
            <a:xfrm>
              <a:off x="4059264" y="3408770"/>
              <a:ext cx="1141424" cy="1410771"/>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Train the Model</a:t>
              </a:r>
            </a:p>
          </p:txBody>
        </p:sp>
      </p:grpSp>
      <p:grpSp>
        <p:nvGrpSpPr>
          <p:cNvPr id="47" name="Group 46"/>
          <p:cNvGrpSpPr/>
          <p:nvPr/>
        </p:nvGrpSpPr>
        <p:grpSpPr>
          <a:xfrm>
            <a:off x="868853" y="1642772"/>
            <a:ext cx="3646235" cy="4357456"/>
            <a:chOff x="851029" y="1610707"/>
            <a:chExt cx="3575065" cy="4272404"/>
          </a:xfrm>
        </p:grpSpPr>
        <p:grpSp>
          <p:nvGrpSpPr>
            <p:cNvPr id="39" name="Group 38"/>
            <p:cNvGrpSpPr/>
            <p:nvPr/>
          </p:nvGrpSpPr>
          <p:grpSpPr>
            <a:xfrm>
              <a:off x="851029" y="1610707"/>
              <a:ext cx="3575065" cy="374846"/>
              <a:chOff x="851029" y="1610707"/>
              <a:chExt cx="3575065" cy="374846"/>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8" name="TextBox 37"/>
              <p:cNvSpPr txBox="1"/>
              <p:nvPr/>
            </p:nvSpPr>
            <p:spPr>
              <a:xfrm>
                <a:off x="2718447" y="1610707"/>
                <a:ext cx="1707647" cy="374846"/>
              </a:xfrm>
              <a:prstGeom prst="rect">
                <a:avLst/>
              </a:prstGeom>
              <a:noFill/>
            </p:spPr>
            <p:txBody>
              <a:bodyPr wrap="none" rtlCol="0">
                <a:spAutoFit/>
              </a:bodyPr>
              <a:lstStyle/>
              <a:p>
                <a:pPr defTabSz="932597"/>
                <a:r>
                  <a:rPr lang="en-US" sz="1836" b="1" dirty="0">
                    <a:solidFill>
                      <a:srgbClr val="FF0000"/>
                    </a:solidFill>
                    <a:latin typeface="Calibri" panose="020F0502020204030204"/>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99954" y="3801852"/>
            <a:ext cx="6187027" cy="2424461"/>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black"/>
              </a:solidFill>
              <a:latin typeface="Calibri" panose="020F0502020204030204"/>
            </a:endParaRPr>
          </a:p>
        </p:txBody>
      </p:sp>
      <p:grpSp>
        <p:nvGrpSpPr>
          <p:cNvPr id="53" name="Group 52"/>
          <p:cNvGrpSpPr/>
          <p:nvPr/>
        </p:nvGrpSpPr>
        <p:grpSpPr>
          <a:xfrm>
            <a:off x="6266330" y="1020778"/>
            <a:ext cx="2832171" cy="4757511"/>
            <a:chOff x="6143154" y="1000854"/>
            <a:chExt cx="2776890" cy="4664650"/>
          </a:xfrm>
        </p:grpSpPr>
        <p:sp>
          <p:nvSpPr>
            <p:cNvPr id="32" name="TextBox 31"/>
            <p:cNvSpPr txBox="1"/>
            <p:nvPr/>
          </p:nvSpPr>
          <p:spPr>
            <a:xfrm>
              <a:off x="6806231" y="1000854"/>
              <a:ext cx="1408116" cy="971292"/>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Base </a:t>
              </a:r>
              <a:r>
                <a:rPr lang="en-US" sz="2856" b="1" dirty="0">
                  <a:solidFill>
                    <a:srgbClr val="FF0000"/>
                  </a:solidFill>
                  <a:latin typeface="Calibri" panose="020F0502020204030204"/>
                </a:rPr>
                <a:t>Model</a:t>
              </a:r>
            </a:p>
          </p:txBody>
        </p:sp>
        <p:pic>
          <p:nvPicPr>
            <p:cNvPr id="52" name="Picture 5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333283" y="1688323"/>
            <a:ext cx="2731595" cy="1381545"/>
            <a:chOff x="8368464" y="3079468"/>
            <a:chExt cx="2678277" cy="1354579"/>
          </a:xfrm>
        </p:grpSpPr>
        <p:sp>
          <p:nvSpPr>
            <p:cNvPr id="42" name="TextBox 41"/>
            <p:cNvSpPr txBox="1"/>
            <p:nvPr/>
          </p:nvSpPr>
          <p:spPr>
            <a:xfrm>
              <a:off x="8987271" y="3462755"/>
              <a:ext cx="2059470" cy="971292"/>
            </a:xfrm>
            <a:prstGeom prst="rect">
              <a:avLst/>
            </a:prstGeom>
            <a:noFill/>
          </p:spPr>
          <p:txBody>
            <a:bodyPr wrap="square" rtlCol="0">
              <a:spAutoFit/>
            </a:bodyPr>
            <a:lstStyle/>
            <a:p>
              <a:pPr algn="ctr" defTabSz="932597"/>
              <a:r>
                <a:rPr lang="en-US" sz="2856" dirty="0">
                  <a:solidFill>
                    <a:srgbClr val="FF0000"/>
                  </a:solidFill>
                  <a:latin typeface="Calibri" panose="020F0502020204030204"/>
                </a:rPr>
                <a:t>Adjust</a:t>
              </a:r>
            </a:p>
            <a:p>
              <a:pPr algn="ctr" defTabSz="932597"/>
              <a:r>
                <a:rPr lang="en-US" sz="2856" dirty="0">
                  <a:solidFill>
                    <a:srgbClr val="FF0000"/>
                  </a:solidFill>
                  <a:latin typeface="Calibri" panose="020F0502020204030204"/>
                </a:rPr>
                <a:t>Parameters</a:t>
              </a: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49999">
            <a:off x="6653549" y="2092622"/>
            <a:ext cx="2049812" cy="1473302"/>
          </a:xfrm>
          <a:prstGeom prst="rect">
            <a:avLst/>
          </a:prstGeom>
        </p:spPr>
      </p:pic>
    </p:spTree>
    <p:extLst>
      <p:ext uri="{BB962C8B-B14F-4D97-AF65-F5344CB8AC3E}">
        <p14:creationId xmlns:p14="http://schemas.microsoft.com/office/powerpoint/2010/main" val="8230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25094" y="1289734"/>
            <a:ext cx="2938269" cy="4712438"/>
            <a:chOff x="320195" y="1264560"/>
            <a:chExt cx="2880917" cy="4620457"/>
          </a:xfrm>
        </p:grpSpPr>
        <p:sp>
          <p:nvSpPr>
            <p:cNvPr id="5" name="TextBox 4"/>
            <p:cNvSpPr txBox="1"/>
            <p:nvPr/>
          </p:nvSpPr>
          <p:spPr>
            <a:xfrm>
              <a:off x="320195" y="1264560"/>
              <a:ext cx="2880917" cy="374846"/>
            </a:xfrm>
            <a:prstGeom prst="rect">
              <a:avLst/>
            </a:prstGeom>
            <a:noFill/>
          </p:spPr>
          <p:txBody>
            <a:bodyPr wrap="none" rtlCol="0">
              <a:spAutoFit/>
            </a:bodyPr>
            <a:lstStyle/>
            <a:p>
              <a:pPr defTabSz="932597"/>
              <a:r>
                <a:rPr lang="en-US" sz="1836" dirty="0">
                  <a:solidFill>
                    <a:prstClr val="black"/>
                  </a:solidFill>
                  <a:latin typeface="Calibri" panose="020F0502020204030204"/>
                </a:rPr>
                <a:t>Known data with </a:t>
              </a:r>
              <a:r>
                <a:rPr lang="en-US" sz="1836" b="1" dirty="0">
                  <a:solidFill>
                    <a:srgbClr val="FF0000"/>
                  </a:solidFill>
                  <a:latin typeface="Calibri" panose="020F0502020204030204"/>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21" name="TextBox 20"/>
              <p:cNvSpPr txBox="1"/>
              <p:nvPr/>
            </p:nvSpPr>
            <p:spPr>
              <a:xfrm>
                <a:off x="2220104" y="3401391"/>
                <a:ext cx="572593"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22" name="TextBox 21"/>
              <p:cNvSpPr txBox="1"/>
              <p:nvPr/>
            </p:nvSpPr>
            <p:spPr>
              <a:xfrm>
                <a:off x="2180830" y="3899544"/>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23" name="TextBox 22"/>
              <p:cNvSpPr txBox="1"/>
              <p:nvPr/>
            </p:nvSpPr>
            <p:spPr>
              <a:xfrm>
                <a:off x="2180830" y="4311874"/>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24" name="TextBox 23"/>
              <p:cNvSpPr txBox="1"/>
              <p:nvPr/>
            </p:nvSpPr>
            <p:spPr>
              <a:xfrm>
                <a:off x="2259392" y="6055232"/>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grpSp>
      <p:grpSp>
        <p:nvGrpSpPr>
          <p:cNvPr id="62" name="Group 61"/>
          <p:cNvGrpSpPr/>
          <p:nvPr/>
        </p:nvGrpSpPr>
        <p:grpSpPr>
          <a:xfrm>
            <a:off x="5391068" y="1015710"/>
            <a:ext cx="471091" cy="2419611"/>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899844" y="1002218"/>
            <a:ext cx="752136" cy="2419611"/>
            <a:chOff x="5926868" y="1007821"/>
            <a:chExt cx="737455" cy="2372383"/>
          </a:xfrm>
        </p:grpSpPr>
        <p:sp>
          <p:nvSpPr>
            <p:cNvPr id="71" name="TextBox 70"/>
            <p:cNvSpPr txBox="1"/>
            <p:nvPr/>
          </p:nvSpPr>
          <p:spPr>
            <a:xfrm>
              <a:off x="6065645" y="1167333"/>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72" name="TextBox 71"/>
            <p:cNvSpPr txBox="1"/>
            <p:nvPr/>
          </p:nvSpPr>
          <p:spPr>
            <a:xfrm>
              <a:off x="6004330" y="1446122"/>
              <a:ext cx="572594"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73" name="TextBox 72"/>
            <p:cNvSpPr txBox="1"/>
            <p:nvPr/>
          </p:nvSpPr>
          <p:spPr>
            <a:xfrm>
              <a:off x="5996963" y="1727555"/>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74" name="TextBox 73"/>
            <p:cNvSpPr txBox="1"/>
            <p:nvPr/>
          </p:nvSpPr>
          <p:spPr>
            <a:xfrm>
              <a:off x="5996963" y="1960503"/>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75" name="TextBox 74"/>
            <p:cNvSpPr txBox="1"/>
            <p:nvPr/>
          </p:nvSpPr>
          <p:spPr>
            <a:xfrm>
              <a:off x="6067826" y="2945420"/>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grpSp>
        <p:nvGrpSpPr>
          <p:cNvPr id="114" name="Group 113"/>
          <p:cNvGrpSpPr/>
          <p:nvPr/>
        </p:nvGrpSpPr>
        <p:grpSpPr>
          <a:xfrm>
            <a:off x="2910694" y="3829757"/>
            <a:ext cx="3899683" cy="2829072"/>
            <a:chOff x="2853016" y="3755005"/>
            <a:chExt cx="3823566" cy="2773852"/>
          </a:xfrm>
        </p:grpSpPr>
        <p:grpSp>
          <p:nvGrpSpPr>
            <p:cNvPr id="48" name="Group 47"/>
            <p:cNvGrpSpPr/>
            <p:nvPr/>
          </p:nvGrpSpPr>
          <p:grpSpPr>
            <a:xfrm>
              <a:off x="5230416" y="4109308"/>
              <a:ext cx="1446166" cy="2419549"/>
              <a:chOff x="712660" y="2491884"/>
              <a:chExt cx="2509893"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5" y="2907920"/>
                <a:ext cx="804580" cy="459936"/>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54" name="TextBox 53"/>
              <p:cNvSpPr txBox="1"/>
              <p:nvPr/>
            </p:nvSpPr>
            <p:spPr>
              <a:xfrm>
                <a:off x="2009518" y="3401390"/>
                <a:ext cx="993765" cy="459936"/>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55" name="TextBox 54"/>
              <p:cNvSpPr txBox="1"/>
              <p:nvPr/>
            </p:nvSpPr>
            <p:spPr>
              <a:xfrm>
                <a:off x="2180829" y="3899543"/>
                <a:ext cx="1041059" cy="459936"/>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56" name="TextBox 55"/>
              <p:cNvSpPr txBox="1"/>
              <p:nvPr/>
            </p:nvSpPr>
            <p:spPr>
              <a:xfrm>
                <a:off x="2180831" y="4311874"/>
                <a:ext cx="1041059" cy="459936"/>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57" name="TextBox 56"/>
              <p:cNvSpPr txBox="1"/>
              <p:nvPr/>
            </p:nvSpPr>
            <p:spPr>
              <a:xfrm>
                <a:off x="2259392" y="6055232"/>
                <a:ext cx="963161" cy="459936"/>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cxnSp>
          <p:nvCxnSpPr>
            <p:cNvPr id="81" name="Straight Arrow Connector 80"/>
            <p:cNvCxnSpPr>
              <a:stCxn id="88" idx="2"/>
              <a:endCxn id="61" idx="1"/>
            </p:cNvCxnSpPr>
            <p:nvPr/>
          </p:nvCxnSpPr>
          <p:spPr>
            <a:xfrm>
              <a:off x="2962000" y="3755005"/>
              <a:ext cx="2268416"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53016" y="4416659"/>
              <a:ext cx="1982787"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Training</a:t>
              </a:r>
              <a:r>
                <a:rPr lang="en-US" sz="1836" dirty="0">
                  <a:solidFill>
                    <a:prstClr val="black"/>
                  </a:solidFill>
                  <a:latin typeface="Calibri" panose="020F0502020204030204"/>
                </a:rPr>
                <a:t> data   </a:t>
              </a:r>
              <a:r>
                <a:rPr lang="en-US" sz="1836" b="1" dirty="0">
                  <a:solidFill>
                    <a:prstClr val="black"/>
                  </a:solidFill>
                  <a:latin typeface="Calibri" panose="020F0502020204030204"/>
                </a:rPr>
                <a:t>80%</a:t>
              </a:r>
            </a:p>
          </p:txBody>
        </p:sp>
      </p:grpSp>
      <p:grpSp>
        <p:nvGrpSpPr>
          <p:cNvPr id="120" name="Group 119"/>
          <p:cNvGrpSpPr/>
          <p:nvPr/>
        </p:nvGrpSpPr>
        <p:grpSpPr>
          <a:xfrm>
            <a:off x="3021847" y="2225516"/>
            <a:ext cx="2369220" cy="1604241"/>
            <a:chOff x="2962000" y="2182077"/>
            <a:chExt cx="2322976" cy="1572928"/>
          </a:xfrm>
        </p:grpSpPr>
        <p:cxnSp>
          <p:nvCxnSpPr>
            <p:cNvPr id="79" name="Straight Arrow Connector 78"/>
            <p:cNvCxnSpPr>
              <a:stCxn id="88" idx="2"/>
              <a:endCxn id="63" idx="1"/>
            </p:cNvCxnSpPr>
            <p:nvPr/>
          </p:nvCxnSpPr>
          <p:spPr>
            <a:xfrm flipV="1">
              <a:off x="2962000" y="2182077"/>
              <a:ext cx="2322976"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17035" y="2732359"/>
              <a:ext cx="1658083"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Test</a:t>
              </a:r>
              <a:r>
                <a:rPr lang="en-US" sz="1836" dirty="0">
                  <a:solidFill>
                    <a:prstClr val="black"/>
                  </a:solidFill>
                  <a:latin typeface="Calibri" panose="020F0502020204030204"/>
                </a:rPr>
                <a:t> data    </a:t>
              </a:r>
              <a:r>
                <a:rPr lang="en-US" sz="1836" b="1" dirty="0">
                  <a:solidFill>
                    <a:prstClr val="black"/>
                  </a:solidFill>
                  <a:latin typeface="Calibri" panose="020F0502020204030204"/>
                </a:rPr>
                <a:t>20%</a:t>
              </a:r>
            </a:p>
          </p:txBody>
        </p:sp>
      </p:grpSp>
      <p:cxnSp>
        <p:nvCxnSpPr>
          <p:cNvPr id="94" name="Straight Arrow Connector 93"/>
          <p:cNvCxnSpPr>
            <a:stCxn id="63" idx="2"/>
          </p:cNvCxnSpPr>
          <p:nvPr/>
        </p:nvCxnSpPr>
        <p:spPr>
          <a:xfrm>
            <a:off x="5626613" y="3435321"/>
            <a:ext cx="3997454" cy="14371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383509" y="759081"/>
            <a:ext cx="2255888" cy="1759168"/>
          </a:xfrm>
          <a:prstGeom prst="rect">
            <a:avLst/>
          </a:prstGeom>
          <a:solidFill>
            <a:schemeClr val="accent1"/>
          </a:solidFill>
        </p:spPr>
        <p:txBody>
          <a:bodyPr wrap="square" rtlCol="0">
            <a:spAutoFit/>
          </a:bodyPr>
          <a:lstStyle/>
          <a:p>
            <a:pPr algn="ctr" defTabSz="932597"/>
            <a:r>
              <a:rPr lang="en-US" sz="2040" b="1" dirty="0">
                <a:solidFill>
                  <a:prstClr val="white"/>
                </a:solidFill>
                <a:latin typeface="Calibri" panose="020F0502020204030204"/>
              </a:rPr>
              <a:t>Model’s</a:t>
            </a:r>
          </a:p>
          <a:p>
            <a:pPr algn="ctr" defTabSz="932597"/>
            <a:r>
              <a:rPr lang="en-US" sz="2040" b="1" dirty="0">
                <a:solidFill>
                  <a:prstClr val="white"/>
                </a:solidFill>
                <a:latin typeface="Calibri" panose="020F0502020204030204"/>
              </a:rPr>
              <a:t>Performance</a:t>
            </a:r>
          </a:p>
          <a:p>
            <a:pPr algn="ctr" defTabSz="932597"/>
            <a:endParaRPr lang="en-US" sz="1632" dirty="0">
              <a:solidFill>
                <a:prstClr val="white"/>
              </a:solidFill>
              <a:latin typeface="Calibri" panose="020F0502020204030204"/>
            </a:endParaRPr>
          </a:p>
          <a:p>
            <a:pPr algn="ctr" defTabSz="932597"/>
            <a:r>
              <a:rPr lang="en-US" sz="1632" dirty="0">
                <a:solidFill>
                  <a:prstClr val="white"/>
                </a:solidFill>
                <a:latin typeface="Calibri" panose="020F0502020204030204"/>
              </a:rPr>
              <a:t>Difference between “True Labels” and “Predicted Labels”</a:t>
            </a:r>
          </a:p>
        </p:txBody>
      </p:sp>
      <p:sp>
        <p:nvSpPr>
          <p:cNvPr id="132" name="Rectangle 131"/>
          <p:cNvSpPr/>
          <p:nvPr/>
        </p:nvSpPr>
        <p:spPr>
          <a:xfrm>
            <a:off x="6446567" y="492263"/>
            <a:ext cx="693549" cy="542399"/>
          </a:xfrm>
          <a:prstGeom prst="rect">
            <a:avLst/>
          </a:prstGeom>
        </p:spPr>
        <p:txBody>
          <a:bodyPr wrap="square">
            <a:spAutoFit/>
          </a:bodyPr>
          <a:lstStyle/>
          <a:p>
            <a:pPr algn="ctr" defTabSz="932597"/>
            <a:r>
              <a:rPr lang="en-US" sz="1428" dirty="0">
                <a:solidFill>
                  <a:srgbClr val="FF0000"/>
                </a:solidFill>
                <a:latin typeface="Calibri" panose="020F0502020204030204"/>
              </a:rPr>
              <a:t>True</a:t>
            </a:r>
          </a:p>
          <a:p>
            <a:pPr algn="ctr" defTabSz="932597"/>
            <a:r>
              <a:rPr lang="en-US" sz="1428" dirty="0">
                <a:solidFill>
                  <a:srgbClr val="FF0000"/>
                </a:solidFill>
                <a:latin typeface="Calibri" panose="020F0502020204030204"/>
              </a:rPr>
              <a:t>labels</a:t>
            </a:r>
            <a:endParaRPr lang="en-US" sz="1428" dirty="0">
              <a:solidFill>
                <a:prstClr val="black"/>
              </a:solidFill>
              <a:latin typeface="Calibri" panose="020F0502020204030204"/>
            </a:endParaRPr>
          </a:p>
        </p:txBody>
      </p:sp>
      <p:grpSp>
        <p:nvGrpSpPr>
          <p:cNvPr id="9" name="Group 8"/>
          <p:cNvGrpSpPr/>
          <p:nvPr/>
        </p:nvGrpSpPr>
        <p:grpSpPr>
          <a:xfrm>
            <a:off x="7159657" y="477685"/>
            <a:ext cx="2464410" cy="4394792"/>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63588" cy="265009"/>
              </a:xfrm>
              <a:prstGeom prst="rect">
                <a:avLst/>
              </a:prstGeom>
              <a:noFill/>
            </p:spPr>
            <p:txBody>
              <a:bodyPr wrap="none" rtlCol="0">
                <a:spAutoFit/>
              </a:bodyPr>
              <a:lstStyle/>
              <a:p>
                <a:pPr defTabSz="932597"/>
                <a:r>
                  <a:rPr lang="en-US" sz="1122" dirty="0">
                    <a:solidFill>
                      <a:prstClr val="black"/>
                    </a:solidFill>
                    <a:latin typeface="Calibri" panose="020F0502020204030204"/>
                  </a:rPr>
                  <a:t>Tech</a:t>
                </a:r>
              </a:p>
            </p:txBody>
          </p:sp>
          <p:sp>
            <p:nvSpPr>
              <p:cNvPr id="125" name="TextBox 124"/>
              <p:cNvSpPr txBox="1"/>
              <p:nvPr/>
            </p:nvSpPr>
            <p:spPr>
              <a:xfrm>
                <a:off x="6004330" y="1446122"/>
                <a:ext cx="572594" cy="265009"/>
              </a:xfrm>
              <a:prstGeom prst="rect">
                <a:avLst/>
              </a:prstGeom>
              <a:noFill/>
            </p:spPr>
            <p:txBody>
              <a:bodyPr wrap="none" rtlCol="0">
                <a:spAutoFit/>
              </a:bodyPr>
              <a:lstStyle/>
              <a:p>
                <a:pPr algn="ctr" defTabSz="932597"/>
                <a:r>
                  <a:rPr lang="en-US" sz="1122" dirty="0">
                    <a:solidFill>
                      <a:prstClr val="black"/>
                    </a:solidFill>
                    <a:latin typeface="Calibri" panose="020F0502020204030204"/>
                  </a:rPr>
                  <a:t>Health</a:t>
                </a:r>
              </a:p>
            </p:txBody>
          </p:sp>
          <p:sp>
            <p:nvSpPr>
              <p:cNvPr id="126" name="TextBox 125"/>
              <p:cNvSpPr txBox="1"/>
              <p:nvPr/>
            </p:nvSpPr>
            <p:spPr>
              <a:xfrm>
                <a:off x="5996963" y="1727555"/>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127" name="TextBox 126"/>
              <p:cNvSpPr txBox="1"/>
              <p:nvPr/>
            </p:nvSpPr>
            <p:spPr>
              <a:xfrm>
                <a:off x="5996963" y="1960503"/>
                <a:ext cx="599844" cy="265009"/>
              </a:xfrm>
              <a:prstGeom prst="rect">
                <a:avLst/>
              </a:prstGeom>
              <a:noFill/>
            </p:spPr>
            <p:txBody>
              <a:bodyPr wrap="none" rtlCol="0">
                <a:spAutoFit/>
              </a:bodyPr>
              <a:lstStyle/>
              <a:p>
                <a:pPr defTabSz="932597"/>
                <a:r>
                  <a:rPr lang="en-US" sz="1122" dirty="0">
                    <a:solidFill>
                      <a:prstClr val="black"/>
                    </a:solidFill>
                    <a:latin typeface="Calibri" panose="020F0502020204030204"/>
                  </a:rPr>
                  <a:t>Politics</a:t>
                </a:r>
              </a:p>
            </p:txBody>
          </p:sp>
          <p:sp>
            <p:nvSpPr>
              <p:cNvPr id="128" name="TextBox 127"/>
              <p:cNvSpPr txBox="1"/>
              <p:nvPr/>
            </p:nvSpPr>
            <p:spPr>
              <a:xfrm>
                <a:off x="6067826" y="2945420"/>
                <a:ext cx="554960" cy="265009"/>
              </a:xfrm>
              <a:prstGeom prst="rect">
                <a:avLst/>
              </a:prstGeom>
              <a:noFill/>
            </p:spPr>
            <p:txBody>
              <a:bodyPr wrap="none" rtlCol="0">
                <a:spAutoFit/>
              </a:bodyPr>
              <a:lstStyle/>
              <a:p>
                <a:pPr defTabSz="932597"/>
                <a:r>
                  <a:rPr lang="en-US" sz="1122" dirty="0">
                    <a:solidFill>
                      <a:prstClr val="black"/>
                    </a:solidFill>
                    <a:latin typeface="Calibri" panose="020F0502020204030204"/>
                  </a:rPr>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grpSp>
        <p:sp>
          <p:nvSpPr>
            <p:cNvPr id="133" name="Rectangle 132"/>
            <p:cNvSpPr/>
            <p:nvPr/>
          </p:nvSpPr>
          <p:spPr>
            <a:xfrm>
              <a:off x="7019044" y="468361"/>
              <a:ext cx="910174" cy="531812"/>
            </a:xfrm>
            <a:prstGeom prst="rect">
              <a:avLst/>
            </a:prstGeom>
          </p:spPr>
          <p:txBody>
            <a:bodyPr wrap="square">
              <a:spAutoFit/>
            </a:bodyPr>
            <a:lstStyle/>
            <a:p>
              <a:pPr algn="ctr" defTabSz="932597"/>
              <a:r>
                <a:rPr lang="en-US" sz="1428" dirty="0">
                  <a:solidFill>
                    <a:srgbClr val="FF0000"/>
                  </a:solidFill>
                  <a:latin typeface="Calibri" panose="020F0502020204030204"/>
                </a:rPr>
                <a:t>Predicted</a:t>
              </a:r>
            </a:p>
            <a:p>
              <a:pPr algn="ctr" defTabSz="932597"/>
              <a:r>
                <a:rPr lang="en-US" sz="1428" dirty="0">
                  <a:solidFill>
                    <a:srgbClr val="FF0000"/>
                  </a:solidFill>
                  <a:latin typeface="Calibri" panose="020F0502020204030204"/>
                </a:rPr>
                <a:t>labels</a:t>
              </a:r>
              <a:endParaRPr lang="en-US" sz="1428" dirty="0">
                <a:solidFill>
                  <a:prstClr val="black"/>
                </a:solidFill>
                <a:latin typeface="Calibri" panose="020F0502020204030204"/>
              </a:endParaRPr>
            </a:p>
          </p:txBody>
        </p:sp>
      </p:grpSp>
      <p:grpSp>
        <p:nvGrpSpPr>
          <p:cNvPr id="6" name="Group 5"/>
          <p:cNvGrpSpPr/>
          <p:nvPr/>
        </p:nvGrpSpPr>
        <p:grpSpPr>
          <a:xfrm>
            <a:off x="6829846" y="4916426"/>
            <a:ext cx="3513340" cy="150724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97709" cy="374846"/>
            </a:xfrm>
            <a:prstGeom prst="rect">
              <a:avLst/>
            </a:prstGeom>
            <a:noFill/>
          </p:spPr>
          <p:txBody>
            <a:bodyPr wrap="none" rtlCol="0">
              <a:spAutoFit/>
            </a:bodyPr>
            <a:lstStyle/>
            <a:p>
              <a:pPr defTabSz="932597"/>
              <a:r>
                <a:rPr lang="en-US" sz="1836" dirty="0">
                  <a:solidFill>
                    <a:srgbClr val="FF0000"/>
                  </a:solidFill>
                  <a:latin typeface="Calibri" panose="020F0502020204030204"/>
                </a:rPr>
                <a:t>Train the Model</a:t>
              </a:r>
              <a:endParaRPr lang="en-US" sz="1836" b="1" dirty="0">
                <a:solidFill>
                  <a:prstClr val="black"/>
                </a:solidFill>
                <a:latin typeface="Calibri" panose="020F0502020204030204"/>
              </a:endParaRPr>
            </a:p>
          </p:txBody>
        </p:sp>
      </p:grpSp>
      <p:sp>
        <p:nvSpPr>
          <p:cNvPr id="88" name="TextBox 87"/>
          <p:cNvSpPr txBox="1"/>
          <p:nvPr/>
        </p:nvSpPr>
        <p:spPr>
          <a:xfrm rot="16200000">
            <a:off x="2523166" y="3638603"/>
            <a:ext cx="615055" cy="382308"/>
          </a:xfrm>
          <a:prstGeom prst="rect">
            <a:avLst/>
          </a:prstGeom>
          <a:noFill/>
        </p:spPr>
        <p:txBody>
          <a:bodyPr wrap="none" rtlCol="0">
            <a:spAutoFit/>
          </a:bodyPr>
          <a:lstStyle/>
          <a:p>
            <a:pPr defTabSz="932597"/>
            <a:r>
              <a:rPr lang="en-US" sz="1836" dirty="0">
                <a:solidFill>
                  <a:srgbClr val="FF0000"/>
                </a:solidFill>
                <a:latin typeface="Calibri" panose="020F0502020204030204"/>
              </a:rPr>
              <a:t>Split</a:t>
            </a:r>
            <a:endParaRPr lang="en-US" sz="1836" b="1" dirty="0">
              <a:solidFill>
                <a:prstClr val="black"/>
              </a:solidFill>
              <a:latin typeface="Calibri" panose="020F0502020204030204"/>
            </a:endParaRPr>
          </a:p>
        </p:txBody>
      </p:sp>
      <p:sp>
        <p:nvSpPr>
          <p:cNvPr id="91" name="Rectangle 90"/>
          <p:cNvSpPr/>
          <p:nvPr/>
        </p:nvSpPr>
        <p:spPr>
          <a:xfrm>
            <a:off x="5764499" y="664087"/>
            <a:ext cx="739258" cy="318286"/>
          </a:xfrm>
          <a:prstGeom prst="rect">
            <a:avLst/>
          </a:prstGeom>
        </p:spPr>
        <p:txBody>
          <a:bodyPr wrap="square">
            <a:spAutoFit/>
          </a:bodyPr>
          <a:lstStyle/>
          <a:p>
            <a:pPr algn="ctr" defTabSz="932597"/>
            <a:r>
              <a:rPr lang="en-US" sz="1428" dirty="0">
                <a:solidFill>
                  <a:srgbClr val="FF0000"/>
                </a:solidFill>
                <a:latin typeface="Calibri" panose="020F0502020204030204"/>
              </a:rPr>
              <a:t>Detach</a:t>
            </a:r>
          </a:p>
        </p:txBody>
      </p:sp>
      <p:sp>
        <p:nvSpPr>
          <p:cNvPr id="92" name="TextBox 91"/>
          <p:cNvSpPr txBox="1"/>
          <p:nvPr/>
        </p:nvSpPr>
        <p:spPr>
          <a:xfrm rot="1160586">
            <a:off x="5582275" y="3966410"/>
            <a:ext cx="3339477" cy="382308"/>
          </a:xfrm>
          <a:prstGeom prst="rect">
            <a:avLst/>
          </a:prstGeom>
          <a:noFill/>
        </p:spPr>
        <p:txBody>
          <a:bodyPr wrap="none" rtlCol="0">
            <a:spAutoFit/>
          </a:bodyPr>
          <a:lstStyle/>
          <a:p>
            <a:pPr defTabSz="932597"/>
            <a:r>
              <a:rPr lang="en-US" sz="1836" dirty="0">
                <a:solidFill>
                  <a:srgbClr val="FF0000"/>
                </a:solidFill>
                <a:latin typeface="Calibri" panose="020F0502020204030204"/>
              </a:rPr>
              <a:t>Test trained model with features</a:t>
            </a:r>
            <a:endParaRPr lang="en-US" sz="1836" b="1" dirty="0">
              <a:solidFill>
                <a:prstClr val="black"/>
              </a:solidFill>
              <a:latin typeface="Calibri" panose="020F0502020204030204"/>
            </a:endParaRPr>
          </a:p>
        </p:txBody>
      </p:sp>
      <p:sp>
        <p:nvSpPr>
          <p:cNvPr id="93" name="TextBox 92"/>
          <p:cNvSpPr txBox="1"/>
          <p:nvPr/>
        </p:nvSpPr>
        <p:spPr>
          <a:xfrm rot="2123189">
            <a:off x="7960435" y="3789925"/>
            <a:ext cx="2122708" cy="670445"/>
          </a:xfrm>
          <a:prstGeom prst="rect">
            <a:avLst/>
          </a:prstGeom>
          <a:noFill/>
        </p:spPr>
        <p:txBody>
          <a:bodyPr wrap="none" rtlCol="0">
            <a:spAutoFit/>
          </a:bodyPr>
          <a:lstStyle/>
          <a:p>
            <a:pPr algn="ctr" defTabSz="932597"/>
            <a:r>
              <a:rPr lang="en-US" sz="1836" dirty="0">
                <a:solidFill>
                  <a:srgbClr val="FF0000"/>
                </a:solidFill>
                <a:latin typeface="Calibri" panose="020F0502020204030204"/>
              </a:rPr>
              <a:t>Compare prediction</a:t>
            </a:r>
          </a:p>
          <a:p>
            <a:pPr algn="ctr" defTabSz="932597"/>
            <a:r>
              <a:rPr lang="en-US" sz="1836" dirty="0">
                <a:solidFill>
                  <a:srgbClr val="FF0000"/>
                </a:solidFill>
                <a:latin typeface="Calibri" panose="020F0502020204030204"/>
              </a:rPr>
              <a:t>with true labels</a:t>
            </a:r>
            <a:endParaRPr lang="en-US" sz="1836" dirty="0">
              <a:solidFill>
                <a:prstClr val="black"/>
              </a:solidFill>
              <a:latin typeface="Calibri" panose="020F0502020204030204"/>
            </a:endParaRPr>
          </a:p>
        </p:txBody>
      </p:sp>
      <p:grpSp>
        <p:nvGrpSpPr>
          <p:cNvPr id="29" name="Group 28"/>
          <p:cNvGrpSpPr/>
          <p:nvPr/>
        </p:nvGrpSpPr>
        <p:grpSpPr>
          <a:xfrm>
            <a:off x="6982246" y="993311"/>
            <a:ext cx="480746" cy="2194778"/>
            <a:chOff x="6845097" y="973923"/>
            <a:chExt cx="471362" cy="2151938"/>
          </a:xfrm>
        </p:grpSpPr>
        <p:grpSp>
          <p:nvGrpSpPr>
            <p:cNvPr id="14" name="Group 13"/>
            <p:cNvGrpSpPr/>
            <p:nvPr/>
          </p:nvGrpSpPr>
          <p:grpSpPr>
            <a:xfrm>
              <a:off x="6848757" y="973923"/>
              <a:ext cx="467702" cy="374846"/>
              <a:chOff x="10660566" y="802532"/>
              <a:chExt cx="467702" cy="374846"/>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nvGrpSpPr>
            <p:cNvPr id="98" name="Group 97"/>
            <p:cNvGrpSpPr/>
            <p:nvPr/>
          </p:nvGrpSpPr>
          <p:grpSpPr>
            <a:xfrm>
              <a:off x="6845097" y="1241061"/>
              <a:ext cx="467702" cy="374846"/>
              <a:chOff x="10660566" y="802532"/>
              <a:chExt cx="467702" cy="374846"/>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nvGrpSpPr>
            <p:cNvPr id="103" name="Group 102"/>
            <p:cNvGrpSpPr/>
            <p:nvPr/>
          </p:nvGrpSpPr>
          <p:grpSpPr>
            <a:xfrm>
              <a:off x="6845097" y="2751015"/>
              <a:ext cx="467702" cy="374846"/>
              <a:chOff x="10660566" y="802532"/>
              <a:chExt cx="467702" cy="374846"/>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1821" y="802532"/>
                <a:ext cx="465192" cy="374846"/>
              </a:xfrm>
              <a:prstGeom prst="rect">
                <a:avLst/>
              </a:prstGeom>
              <a:noFill/>
            </p:spPr>
            <p:txBody>
              <a:bodyPr wrap="none" rtlCol="0">
                <a:spAutoFit/>
              </a:bodyPr>
              <a:lstStyle/>
              <a:p>
                <a:pPr algn="ctr" defTabSz="932597"/>
                <a:r>
                  <a:rPr lang="en-US" sz="1836" dirty="0">
                    <a:solidFill>
                      <a:srgbClr val="FF0000"/>
                    </a:solidFill>
                    <a:latin typeface="Calibri" panose="020F0502020204030204"/>
                  </a:rPr>
                  <a:t>+/-</a:t>
                </a:r>
              </a:p>
            </p:txBody>
          </p:sp>
        </p:grpSp>
      </p:grpSp>
    </p:spTree>
    <p:extLst>
      <p:ext uri="{BB962C8B-B14F-4D97-AF65-F5344CB8AC3E}">
        <p14:creationId xmlns:p14="http://schemas.microsoft.com/office/powerpoint/2010/main" val="35403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EA8D8DF-45FB-4BA8-9FEF-E30298741B0C}"/>
              </a:ext>
            </a:extLst>
          </p:cNvPr>
          <p:cNvPicPr>
            <a:picLocks noChangeAspect="1"/>
          </p:cNvPicPr>
          <p:nvPr/>
        </p:nvPicPr>
        <p:blipFill>
          <a:blip r:embed="rId2"/>
          <a:stretch>
            <a:fillRect/>
          </a:stretch>
        </p:blipFill>
        <p:spPr>
          <a:xfrm>
            <a:off x="1861753" y="545820"/>
            <a:ext cx="8712968" cy="6440020"/>
          </a:xfrm>
          <a:prstGeom prst="rect">
            <a:avLst/>
          </a:prstGeom>
        </p:spPr>
      </p:pic>
      <p:sp>
        <p:nvSpPr>
          <p:cNvPr id="2" name="Título 1">
            <a:extLst>
              <a:ext uri="{FF2B5EF4-FFF2-40B4-BE49-F238E27FC236}">
                <a16:creationId xmlns:a16="http://schemas.microsoft.com/office/drawing/2014/main" id="{DCBC3883-6D07-48C3-9BB4-673FEAD649E8}"/>
              </a:ext>
            </a:extLst>
          </p:cNvPr>
          <p:cNvSpPr>
            <a:spLocks noGrp="1"/>
          </p:cNvSpPr>
          <p:nvPr>
            <p:ph type="title"/>
          </p:nvPr>
        </p:nvSpPr>
        <p:spPr/>
        <p:txBody>
          <a:bodyPr/>
          <a:lstStyle/>
          <a:p>
            <a:r>
              <a:rPr lang="fr-CA" dirty="0" err="1"/>
              <a:t>Classical</a:t>
            </a:r>
            <a:r>
              <a:rPr lang="fr-CA" dirty="0"/>
              <a:t> ML	</a:t>
            </a:r>
            <a:endParaRPr lang="pt-BR" dirty="0"/>
          </a:p>
        </p:txBody>
      </p:sp>
    </p:spTree>
    <p:extLst>
      <p:ext uri="{BB962C8B-B14F-4D97-AF65-F5344CB8AC3E}">
        <p14:creationId xmlns:p14="http://schemas.microsoft.com/office/powerpoint/2010/main" val="2908454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The Economist: The return of the machinery question</a:t>
            </a:r>
          </a:p>
        </p:txBody>
      </p:sp>
      <p:pic>
        <p:nvPicPr>
          <p:cNvPr id="5" name="Picture 4"/>
          <p:cNvPicPr>
            <a:picLocks noChangeAspect="1"/>
          </p:cNvPicPr>
          <p:nvPr/>
        </p:nvPicPr>
        <p:blipFill rotWithShape="1">
          <a:blip r:embed="rId3"/>
          <a:srcRect l="1528" t="1791" r="728" b="681"/>
          <a:stretch/>
        </p:blipFill>
        <p:spPr>
          <a:xfrm>
            <a:off x="1033661" y="1493421"/>
            <a:ext cx="3672408" cy="4789459"/>
          </a:xfrm>
          <a:prstGeom prst="rect">
            <a:avLst/>
          </a:prstGeom>
        </p:spPr>
      </p:pic>
      <p:pic>
        <p:nvPicPr>
          <p:cNvPr id="6" name="Picture 5"/>
          <p:cNvPicPr>
            <a:picLocks noChangeAspect="1"/>
          </p:cNvPicPr>
          <p:nvPr/>
        </p:nvPicPr>
        <p:blipFill>
          <a:blip r:embed="rId4"/>
          <a:stretch>
            <a:fillRect/>
          </a:stretch>
        </p:blipFill>
        <p:spPr>
          <a:xfrm>
            <a:off x="5786189" y="1697062"/>
            <a:ext cx="5338246" cy="4377842"/>
          </a:xfrm>
          <a:prstGeom prst="rect">
            <a:avLst/>
          </a:prstGeom>
        </p:spPr>
      </p:pic>
    </p:spTree>
    <p:extLst>
      <p:ext uri="{BB962C8B-B14F-4D97-AF65-F5344CB8AC3E}">
        <p14:creationId xmlns:p14="http://schemas.microsoft.com/office/powerpoint/2010/main" val="36006137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ídia Online 2" title="MarI/O - Machine Learning for Video Games">
            <a:hlinkClick r:id="" action="ppaction://media"/>
            <a:extLst>
              <a:ext uri="{FF2B5EF4-FFF2-40B4-BE49-F238E27FC236}">
                <a16:creationId xmlns:a16="http://schemas.microsoft.com/office/drawing/2014/main" id="{07679D34-7F94-4A65-8D99-E8FA4EAD5CD3}"/>
              </a:ext>
            </a:extLst>
          </p:cNvPr>
          <p:cNvPicPr>
            <a:picLocks noRot="1" noChangeAspect="1"/>
          </p:cNvPicPr>
          <p:nvPr>
            <a:videoFile r:link="rId1"/>
          </p:nvPr>
        </p:nvPicPr>
        <p:blipFill>
          <a:blip r:embed="rId3"/>
          <a:stretch>
            <a:fillRect/>
          </a:stretch>
        </p:blipFill>
        <p:spPr>
          <a:xfrm>
            <a:off x="529605" y="328910"/>
            <a:ext cx="11377264" cy="6399711"/>
          </a:xfrm>
          <a:prstGeom prst="rect">
            <a:avLst/>
          </a:prstGeom>
        </p:spPr>
      </p:pic>
    </p:spTree>
    <p:extLst>
      <p:ext uri="{BB962C8B-B14F-4D97-AF65-F5344CB8AC3E}">
        <p14:creationId xmlns:p14="http://schemas.microsoft.com/office/powerpoint/2010/main" val="33621238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ídia Online 2" title="Inteligência Artificial aprendendo a DIRIGIR!! (Deep Cars)">
            <a:hlinkClick r:id="" action="ppaction://media"/>
            <a:extLst>
              <a:ext uri="{FF2B5EF4-FFF2-40B4-BE49-F238E27FC236}">
                <a16:creationId xmlns:a16="http://schemas.microsoft.com/office/drawing/2014/main" id="{56348D7E-40A8-4B6F-9C52-925D463B0D2B}"/>
              </a:ext>
            </a:extLst>
          </p:cNvPr>
          <p:cNvPicPr>
            <a:picLocks noRot="1" noChangeAspect="1"/>
          </p:cNvPicPr>
          <p:nvPr>
            <a:videoFile r:link="rId1"/>
          </p:nvPr>
        </p:nvPicPr>
        <p:blipFill>
          <a:blip r:embed="rId3"/>
          <a:stretch>
            <a:fillRect/>
          </a:stretch>
        </p:blipFill>
        <p:spPr>
          <a:xfrm>
            <a:off x="781633" y="328910"/>
            <a:ext cx="10873208" cy="6116180"/>
          </a:xfrm>
          <a:prstGeom prst="rect">
            <a:avLst/>
          </a:prstGeom>
        </p:spPr>
      </p:pic>
    </p:spTree>
    <p:extLst>
      <p:ext uri="{BB962C8B-B14F-4D97-AF65-F5344CB8AC3E}">
        <p14:creationId xmlns:p14="http://schemas.microsoft.com/office/powerpoint/2010/main" val="19772834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rgbClr val="00B294"/>
                </a:solidFill>
                <a:effectLst/>
                <a:uLnTx/>
                <a:uFillTx/>
                <a:latin typeface="Segoe UI Light"/>
                <a:ea typeface="+mn-ea"/>
                <a:cs typeface="+mn-cs"/>
              </a:rPr>
              <a:t>Microsoft Cognitive Services</a:t>
            </a:r>
          </a:p>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sz="3600" b="0" i="0" u="none" strike="noStrike" kern="0" cap="none" spc="0" normalizeH="0" baseline="0" noProof="0" dirty="0">
                <a:ln>
                  <a:noFill/>
                </a:ln>
                <a:solidFill>
                  <a:srgbClr val="FF8C00"/>
                </a:solidFill>
                <a:effectLst/>
                <a:uLnTx/>
                <a:uFillTx/>
                <a:latin typeface="Segoe UI Light"/>
                <a:ea typeface="+mn-ea"/>
                <a:cs typeface="+mn-cs"/>
              </a:rPr>
              <a:t>Give your apps </a:t>
            </a:r>
            <a:br>
              <a:rPr kumimoji="0" lang="en-US" sz="3600" b="0" i="0" u="none" strike="noStrike" kern="0" cap="none" spc="0" normalizeH="0" baseline="0" noProof="0" dirty="0">
                <a:ln>
                  <a:noFill/>
                </a:ln>
                <a:solidFill>
                  <a:srgbClr val="FF8C00"/>
                </a:solidFill>
                <a:effectLst/>
                <a:uLnTx/>
                <a:uFillTx/>
                <a:latin typeface="Segoe UI Light"/>
                <a:ea typeface="+mn-ea"/>
                <a:cs typeface="+mn-cs"/>
              </a:rPr>
            </a:br>
            <a:r>
              <a:rPr kumimoji="0" lang="en-US" sz="3600" b="0" i="0" u="none" strike="noStrike" kern="0" cap="none" spc="0" normalizeH="0" baseline="0" noProof="0" dirty="0">
                <a:ln>
                  <a:noFill/>
                </a:ln>
                <a:solidFill>
                  <a:srgbClr val="FF8C00"/>
                </a:solidFill>
                <a:effectLst/>
                <a:uLnTx/>
                <a:uFillTx/>
                <a:latin typeface="Segoe UI Light"/>
                <a:ea typeface="+mn-ea"/>
                <a:cs typeface="+mn-cs"/>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From faces to feelings, allow your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Tap into rich knowledge amassed from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2916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The need to know what could be…</a:t>
            </a:r>
          </a:p>
        </p:txBody>
      </p:sp>
      <p:pic>
        <p:nvPicPr>
          <p:cNvPr id="6" name="Picture 5"/>
          <p:cNvPicPr>
            <a:picLocks noChangeAspect="1"/>
          </p:cNvPicPr>
          <p:nvPr/>
        </p:nvPicPr>
        <p:blipFill>
          <a:blip r:embed="rId3"/>
          <a:stretch>
            <a:fillRect/>
          </a:stretch>
        </p:blipFill>
        <p:spPr>
          <a:xfrm>
            <a:off x="3836609" y="2273126"/>
            <a:ext cx="4944754" cy="4444018"/>
          </a:xfrm>
          <a:prstGeom prst="rect">
            <a:avLst/>
          </a:prstGeom>
        </p:spPr>
      </p:pic>
    </p:spTree>
    <p:extLst>
      <p:ext uri="{BB962C8B-B14F-4D97-AF65-F5344CB8AC3E}">
        <p14:creationId xmlns:p14="http://schemas.microsoft.com/office/powerpoint/2010/main" val="1382822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7706" y="2763689"/>
            <a:ext cx="5132453" cy="3880634"/>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64" dirty="0"/>
              <a:t>Web based UI accessible from different browsers</a:t>
            </a:r>
          </a:p>
          <a:p>
            <a:pPr>
              <a:lnSpc>
                <a:spcPct val="150000"/>
              </a:lnSpc>
            </a:pPr>
            <a:r>
              <a:rPr lang="en-US" sz="3264" dirty="0" err="1"/>
              <a:t>Share|collaborate</a:t>
            </a:r>
            <a:r>
              <a:rPr lang="en-US" sz="3264" dirty="0"/>
              <a:t> to any other ML workspace</a:t>
            </a:r>
          </a:p>
          <a:p>
            <a:pPr>
              <a:lnSpc>
                <a:spcPct val="150000"/>
              </a:lnSpc>
            </a:pPr>
            <a:r>
              <a:rPr lang="en-US" sz="3264" dirty="0" err="1"/>
              <a:t>Drag&amp;Drop</a:t>
            </a:r>
            <a:r>
              <a:rPr lang="en-US" sz="3264" dirty="0"/>
              <a:t> visual </a:t>
            </a:r>
            <a:r>
              <a:rPr lang="en-US" sz="3264" dirty="0" err="1"/>
              <a:t>design|development</a:t>
            </a:r>
            <a:endParaRPr lang="en-US" sz="3264" dirty="0"/>
          </a:p>
          <a:p>
            <a:pPr>
              <a:lnSpc>
                <a:spcPct val="150000"/>
              </a:lnSpc>
            </a:pPr>
            <a:r>
              <a:rPr lang="en-US" sz="3264" dirty="0"/>
              <a:t>Wide range of ML Algorithms catalog</a:t>
            </a:r>
          </a:p>
          <a:p>
            <a:pPr>
              <a:lnSpc>
                <a:spcPct val="150000"/>
              </a:lnSpc>
            </a:pPr>
            <a:r>
              <a:rPr lang="en-US" sz="3264" dirty="0"/>
              <a:t>Extend with OSS </a:t>
            </a:r>
            <a:r>
              <a:rPr lang="en-US" sz="3264" dirty="0" err="1"/>
              <a:t>R|Python</a:t>
            </a:r>
            <a:r>
              <a:rPr lang="en-US" sz="3264" dirty="0"/>
              <a:t> scripts</a:t>
            </a:r>
          </a:p>
          <a:p>
            <a:pPr>
              <a:lnSpc>
                <a:spcPct val="150000"/>
              </a:lnSpc>
            </a:pPr>
            <a:r>
              <a:rPr lang="en-US" sz="3264" dirty="0" err="1"/>
              <a:t>Share|Document</a:t>
            </a:r>
            <a:r>
              <a:rPr lang="en-US" sz="3264" dirty="0"/>
              <a:t> with </a:t>
            </a:r>
            <a:r>
              <a:rPr lang="en-US" sz="3264" dirty="0" err="1"/>
              <a:t>IPython|Jupyter</a:t>
            </a:r>
            <a:endParaRPr lang="en-US" sz="3264" dirty="0"/>
          </a:p>
          <a:p>
            <a:pPr>
              <a:lnSpc>
                <a:spcPct val="150000"/>
              </a:lnSpc>
            </a:pPr>
            <a:r>
              <a:rPr lang="en-US" sz="3264" dirty="0" err="1"/>
              <a:t>Deploy|Publish|Scale</a:t>
            </a:r>
            <a:r>
              <a:rPr lang="en-US" sz="3264" dirty="0"/>
              <a:t> rapidly (APIs)</a:t>
            </a:r>
          </a:p>
        </p:txBody>
      </p:sp>
    </p:spTree>
    <p:extLst>
      <p:ext uri="{BB962C8B-B14F-4D97-AF65-F5344CB8AC3E}">
        <p14:creationId xmlns:p14="http://schemas.microsoft.com/office/powerpoint/2010/main" val="1460113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Machine learning flow</a:t>
            </a:r>
            <a:endParaRPr lang="en-US" dirty="0"/>
          </a:p>
        </p:txBody>
      </p:sp>
      <p:graphicFrame>
        <p:nvGraphicFramePr>
          <p:cNvPr id="5" name="Diagram 4"/>
          <p:cNvGraphicFramePr/>
          <p:nvPr>
            <p:extLst/>
          </p:nvPr>
        </p:nvGraphicFramePr>
        <p:xfrm>
          <a:off x="882" y="1481324"/>
          <a:ext cx="12434711" cy="4999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rot="15452988">
            <a:off x="3180689" y="4380302"/>
            <a:ext cx="393442" cy="309089"/>
            <a:chOff x="4248959" y="2049919"/>
            <a:chExt cx="393497" cy="309133"/>
          </a:xfrm>
        </p:grpSpPr>
        <p:sp>
          <p:nvSpPr>
            <p:cNvPr id="8" name="Right Arrow 7"/>
            <p:cNvSpPr/>
            <p:nvPr/>
          </p:nvSpPr>
          <p:spPr>
            <a:xfrm rot="16971429">
              <a:off x="4291141" y="2007737"/>
              <a:ext cx="309133" cy="39349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 name="Right Arrow 4"/>
            <p:cNvSpPr/>
            <p:nvPr/>
          </p:nvSpPr>
          <p:spPr>
            <a:xfrm rot="16971429">
              <a:off x="4327193" y="2131643"/>
              <a:ext cx="216393" cy="2360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298">
                <a:lnSpc>
                  <a:spcPct val="90000"/>
                </a:lnSpc>
                <a:spcBef>
                  <a:spcPct val="0"/>
                </a:spcBef>
                <a:spcAft>
                  <a:spcPct val="35000"/>
                </a:spcAft>
              </a:pPr>
              <a:endParaRPr lang="en-US" sz="1199">
                <a:solidFill>
                  <a:srgbClr val="FFFFFF"/>
                </a:solidFill>
                <a:latin typeface="Segoe UI"/>
              </a:endParaRPr>
            </a:p>
          </p:txBody>
        </p:sp>
      </p:grpSp>
      <p:grpSp>
        <p:nvGrpSpPr>
          <p:cNvPr id="10" name="Group 9"/>
          <p:cNvGrpSpPr/>
          <p:nvPr/>
        </p:nvGrpSpPr>
        <p:grpSpPr>
          <a:xfrm>
            <a:off x="1938909" y="3951972"/>
            <a:ext cx="1165753" cy="1165753"/>
            <a:chOff x="4059311" y="760329"/>
            <a:chExt cx="1165919" cy="1165919"/>
          </a:xfrm>
        </p:grpSpPr>
        <p:sp>
          <p:nvSpPr>
            <p:cNvPr id="11" name="Oval 10"/>
            <p:cNvSpPr/>
            <p:nvPr/>
          </p:nvSpPr>
          <p:spPr>
            <a:xfrm>
              <a:off x="4059311" y="760329"/>
              <a:ext cx="1165919" cy="1165919"/>
            </a:xfrm>
            <a:prstGeom prst="ellipse">
              <a:avLst/>
            </a:pr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Oval 4"/>
            <p:cNvSpPr/>
            <p:nvPr/>
          </p:nvSpPr>
          <p:spPr>
            <a:xfrm>
              <a:off x="4230056" y="931074"/>
              <a:ext cx="824429" cy="82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77" tIns="17777" rIns="17777" bIns="17777" numCol="1" spcCol="1270" anchor="ctr" anchorCtr="0">
              <a:noAutofit/>
            </a:bodyPr>
            <a:lstStyle/>
            <a:p>
              <a:pPr algn="ctr" defTabSz="622181">
                <a:lnSpc>
                  <a:spcPct val="90000"/>
                </a:lnSpc>
                <a:spcBef>
                  <a:spcPct val="0"/>
                </a:spcBef>
                <a:spcAft>
                  <a:spcPct val="35000"/>
                </a:spcAft>
              </a:pPr>
              <a:r>
                <a:rPr lang="en-AU" sz="1399" b="1" dirty="0">
                  <a:solidFill>
                    <a:srgbClr val="D2D2D2"/>
                  </a:solidFill>
                  <a:latin typeface="Segoe UI"/>
                </a:rPr>
                <a:t>Integrate</a:t>
              </a:r>
              <a:endParaRPr lang="en-US" sz="1399" b="1" dirty="0">
                <a:solidFill>
                  <a:srgbClr val="D2D2D2"/>
                </a:solidFill>
                <a:latin typeface="Segoe UI"/>
              </a:endParaRPr>
            </a:p>
          </p:txBody>
        </p:sp>
      </p:grpSp>
    </p:spTree>
    <p:extLst>
      <p:ext uri="{BB962C8B-B14F-4D97-AF65-F5344CB8AC3E}">
        <p14:creationId xmlns:p14="http://schemas.microsoft.com/office/powerpoint/2010/main" val="24145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DBC7DC6-8FF1-471C-AA61-AC75854B27B2}"/>
                                            </p:graphicEl>
                                          </p:spTgt>
                                        </p:tgtEl>
                                        <p:attrNameLst>
                                          <p:attrName>style.visibility</p:attrName>
                                        </p:attrNameLst>
                                      </p:cBhvr>
                                      <p:to>
                                        <p:strVal val="visible"/>
                                      </p:to>
                                    </p:set>
                                    <p:anim calcmode="lin" valueType="num">
                                      <p:cBhvr>
                                        <p:cTn id="7" dur="500" fill="hold"/>
                                        <p:tgtEl>
                                          <p:spTgt spid="5">
                                            <p:graphicEl>
                                              <a:dgm id="{EDBC7DC6-8FF1-471C-AA61-AC75854B27B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DBC7DC6-8FF1-471C-AA61-AC75854B27B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DBC7DC6-8FF1-471C-AA61-AC75854B27B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C070F2-D00A-4019-8093-5CBF3B12E825}"/>
                                            </p:graphicEl>
                                          </p:spTgt>
                                        </p:tgtEl>
                                        <p:attrNameLst>
                                          <p:attrName>style.visibility</p:attrName>
                                        </p:attrNameLst>
                                      </p:cBhvr>
                                      <p:to>
                                        <p:strVal val="visible"/>
                                      </p:to>
                                    </p:set>
                                    <p:anim calcmode="lin" valueType="num">
                                      <p:cBhvr>
                                        <p:cTn id="14" dur="500" fill="hold"/>
                                        <p:tgtEl>
                                          <p:spTgt spid="5">
                                            <p:graphicEl>
                                              <a:dgm id="{63C070F2-D00A-4019-8093-5CBF3B12E82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C070F2-D00A-4019-8093-5CBF3B12E82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C070F2-D00A-4019-8093-5CBF3B12E82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02015D70-A186-467D-A0A0-B6273FCC5A42}"/>
                                            </p:graphicEl>
                                          </p:spTgt>
                                        </p:tgtEl>
                                        <p:attrNameLst>
                                          <p:attrName>style.visibility</p:attrName>
                                        </p:attrNameLst>
                                      </p:cBhvr>
                                      <p:to>
                                        <p:strVal val="visible"/>
                                      </p:to>
                                    </p:set>
                                    <p:anim calcmode="lin" valueType="num">
                                      <p:cBhvr>
                                        <p:cTn id="19" dur="500" fill="hold"/>
                                        <p:tgtEl>
                                          <p:spTgt spid="5">
                                            <p:graphicEl>
                                              <a:dgm id="{02015D70-A186-467D-A0A0-B6273FCC5A4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02015D70-A186-467D-A0A0-B6273FCC5A4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02015D70-A186-467D-A0A0-B6273FCC5A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FE50399B-4514-46BD-BC24-7F82A186C91B}"/>
                                            </p:graphicEl>
                                          </p:spTgt>
                                        </p:tgtEl>
                                        <p:attrNameLst>
                                          <p:attrName>style.visibility</p:attrName>
                                        </p:attrNameLst>
                                      </p:cBhvr>
                                      <p:to>
                                        <p:strVal val="visible"/>
                                      </p:to>
                                    </p:set>
                                    <p:anim calcmode="lin" valueType="num">
                                      <p:cBhvr>
                                        <p:cTn id="26" dur="500" fill="hold"/>
                                        <p:tgtEl>
                                          <p:spTgt spid="5">
                                            <p:graphicEl>
                                              <a:dgm id="{FE50399B-4514-46BD-BC24-7F82A186C9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FE50399B-4514-46BD-BC24-7F82A186C9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FE50399B-4514-46BD-BC24-7F82A186C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C66309E1-D670-4EE5-AB5C-72066B83603D}"/>
                                            </p:graphicEl>
                                          </p:spTgt>
                                        </p:tgtEl>
                                        <p:attrNameLst>
                                          <p:attrName>style.visibility</p:attrName>
                                        </p:attrNameLst>
                                      </p:cBhvr>
                                      <p:to>
                                        <p:strVal val="visible"/>
                                      </p:to>
                                    </p:set>
                                    <p:anim calcmode="lin" valueType="num">
                                      <p:cBhvr>
                                        <p:cTn id="31" dur="500" fill="hold"/>
                                        <p:tgtEl>
                                          <p:spTgt spid="5">
                                            <p:graphicEl>
                                              <a:dgm id="{C66309E1-D670-4EE5-AB5C-72066B83603D}"/>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66309E1-D670-4EE5-AB5C-72066B83603D}"/>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66309E1-D670-4EE5-AB5C-72066B8360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0A5F841F-DDEF-4EEC-90BF-56E483E063F4}"/>
                                            </p:graphicEl>
                                          </p:spTgt>
                                        </p:tgtEl>
                                        <p:attrNameLst>
                                          <p:attrName>style.visibility</p:attrName>
                                        </p:attrNameLst>
                                      </p:cBhvr>
                                      <p:to>
                                        <p:strVal val="visible"/>
                                      </p:to>
                                    </p:set>
                                    <p:anim calcmode="lin" valueType="num">
                                      <p:cBhvr>
                                        <p:cTn id="38" dur="500" fill="hold"/>
                                        <p:tgtEl>
                                          <p:spTgt spid="5">
                                            <p:graphicEl>
                                              <a:dgm id="{0A5F841F-DDEF-4EEC-90BF-56E483E063F4}"/>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0A5F841F-DDEF-4EEC-90BF-56E483E063F4}"/>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0A5F841F-DDEF-4EEC-90BF-56E483E063F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96A0FB63-97FD-4FFF-A2B3-0038FA749A30}"/>
                                            </p:graphicEl>
                                          </p:spTgt>
                                        </p:tgtEl>
                                        <p:attrNameLst>
                                          <p:attrName>style.visibility</p:attrName>
                                        </p:attrNameLst>
                                      </p:cBhvr>
                                      <p:to>
                                        <p:strVal val="visible"/>
                                      </p:to>
                                    </p:set>
                                    <p:anim calcmode="lin" valueType="num">
                                      <p:cBhvr>
                                        <p:cTn id="43" dur="500" fill="hold"/>
                                        <p:tgtEl>
                                          <p:spTgt spid="5">
                                            <p:graphicEl>
                                              <a:dgm id="{96A0FB63-97FD-4FFF-A2B3-0038FA749A30}"/>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96A0FB63-97FD-4FFF-A2B3-0038FA749A30}"/>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96A0FB63-97FD-4FFF-A2B3-0038FA749A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
                                            <p:graphicEl>
                                              <a:dgm id="{F7F19D13-5C17-4368-A57A-7216FD8059D0}"/>
                                            </p:graphicEl>
                                          </p:spTgt>
                                        </p:tgtEl>
                                        <p:attrNameLst>
                                          <p:attrName>style.visibility</p:attrName>
                                        </p:attrNameLst>
                                      </p:cBhvr>
                                      <p:to>
                                        <p:strVal val="visible"/>
                                      </p:to>
                                    </p:set>
                                    <p:anim calcmode="lin" valueType="num">
                                      <p:cBhvr>
                                        <p:cTn id="50" dur="500" fill="hold"/>
                                        <p:tgtEl>
                                          <p:spTgt spid="5">
                                            <p:graphicEl>
                                              <a:dgm id="{F7F19D13-5C17-4368-A57A-7216FD8059D0}"/>
                                            </p:graphicEl>
                                          </p:spTgt>
                                        </p:tgtEl>
                                        <p:attrNameLst>
                                          <p:attrName>ppt_w</p:attrName>
                                        </p:attrNameLst>
                                      </p:cBhvr>
                                      <p:tavLst>
                                        <p:tav tm="0">
                                          <p:val>
                                            <p:fltVal val="0"/>
                                          </p:val>
                                        </p:tav>
                                        <p:tav tm="100000">
                                          <p:val>
                                            <p:strVal val="#ppt_w"/>
                                          </p:val>
                                        </p:tav>
                                      </p:tavLst>
                                    </p:anim>
                                    <p:anim calcmode="lin" valueType="num">
                                      <p:cBhvr>
                                        <p:cTn id="51" dur="500" fill="hold"/>
                                        <p:tgtEl>
                                          <p:spTgt spid="5">
                                            <p:graphicEl>
                                              <a:dgm id="{F7F19D13-5C17-4368-A57A-7216FD8059D0}"/>
                                            </p:graphicEl>
                                          </p:spTgt>
                                        </p:tgtEl>
                                        <p:attrNameLst>
                                          <p:attrName>ppt_h</p:attrName>
                                        </p:attrNameLst>
                                      </p:cBhvr>
                                      <p:tavLst>
                                        <p:tav tm="0">
                                          <p:val>
                                            <p:fltVal val="0"/>
                                          </p:val>
                                        </p:tav>
                                        <p:tav tm="100000">
                                          <p:val>
                                            <p:strVal val="#ppt_h"/>
                                          </p:val>
                                        </p:tav>
                                      </p:tavLst>
                                    </p:anim>
                                    <p:animEffect transition="in" filter="fade">
                                      <p:cBhvr>
                                        <p:cTn id="52" dur="500"/>
                                        <p:tgtEl>
                                          <p:spTgt spid="5">
                                            <p:graphicEl>
                                              <a:dgm id="{F7F19D13-5C17-4368-A57A-7216FD8059D0}"/>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
                                            <p:graphicEl>
                                              <a:dgm id="{7809DCCF-8956-491F-88D9-014D8672581B}"/>
                                            </p:graphicEl>
                                          </p:spTgt>
                                        </p:tgtEl>
                                        <p:attrNameLst>
                                          <p:attrName>style.visibility</p:attrName>
                                        </p:attrNameLst>
                                      </p:cBhvr>
                                      <p:to>
                                        <p:strVal val="visible"/>
                                      </p:to>
                                    </p:set>
                                    <p:anim calcmode="lin" valueType="num">
                                      <p:cBhvr>
                                        <p:cTn id="55" dur="500" fill="hold"/>
                                        <p:tgtEl>
                                          <p:spTgt spid="5">
                                            <p:graphicEl>
                                              <a:dgm id="{7809DCCF-8956-491F-88D9-014D8672581B}"/>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7809DCCF-8956-491F-88D9-014D8672581B}"/>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7809DCCF-8956-491F-88D9-014D8672581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graphicEl>
                                              <a:dgm id="{9926A2D9-84F5-44E5-86BF-EEE5558A96C3}"/>
                                            </p:graphicEl>
                                          </p:spTgt>
                                        </p:tgtEl>
                                        <p:attrNameLst>
                                          <p:attrName>style.visibility</p:attrName>
                                        </p:attrNameLst>
                                      </p:cBhvr>
                                      <p:to>
                                        <p:strVal val="visible"/>
                                      </p:to>
                                    </p:set>
                                    <p:anim calcmode="lin" valueType="num">
                                      <p:cBhvr>
                                        <p:cTn id="62" dur="500" fill="hold"/>
                                        <p:tgtEl>
                                          <p:spTgt spid="5">
                                            <p:graphicEl>
                                              <a:dgm id="{9926A2D9-84F5-44E5-86BF-EEE5558A96C3}"/>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9926A2D9-84F5-44E5-86BF-EEE5558A96C3}"/>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9926A2D9-84F5-44E5-86BF-EEE5558A96C3}"/>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
                                            <p:graphicEl>
                                              <a:dgm id="{C0A9E588-B2EE-4E5A-99E0-98C45E7A4319}"/>
                                            </p:graphicEl>
                                          </p:spTgt>
                                        </p:tgtEl>
                                        <p:attrNameLst>
                                          <p:attrName>style.visibility</p:attrName>
                                        </p:attrNameLst>
                                      </p:cBhvr>
                                      <p:to>
                                        <p:strVal val="visible"/>
                                      </p:to>
                                    </p:set>
                                    <p:anim calcmode="lin" valueType="num">
                                      <p:cBhvr>
                                        <p:cTn id="67" dur="500" fill="hold"/>
                                        <p:tgtEl>
                                          <p:spTgt spid="5">
                                            <p:graphicEl>
                                              <a:dgm id="{C0A9E588-B2EE-4E5A-99E0-98C45E7A4319}"/>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C0A9E588-B2EE-4E5A-99E0-98C45E7A4319}"/>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C0A9E588-B2EE-4E5A-99E0-98C45E7A4319}"/>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79F09E8D-C5A0-4BF6-8538-D376391895C2}"/>
                                            </p:graphicEl>
                                          </p:spTgt>
                                        </p:tgtEl>
                                        <p:attrNameLst>
                                          <p:attrName>style.visibility</p:attrName>
                                        </p:attrNameLst>
                                      </p:cBhvr>
                                      <p:to>
                                        <p:strVal val="visible"/>
                                      </p:to>
                                    </p:set>
                                    <p:anim calcmode="lin" valueType="num">
                                      <p:cBhvr>
                                        <p:cTn id="74" dur="500" fill="hold"/>
                                        <p:tgtEl>
                                          <p:spTgt spid="5">
                                            <p:graphicEl>
                                              <a:dgm id="{79F09E8D-C5A0-4BF6-8538-D376391895C2}"/>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79F09E8D-C5A0-4BF6-8538-D376391895C2}"/>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79F09E8D-C5A0-4BF6-8538-D376391895C2}"/>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02088D03-5B9A-4E56-B0BB-5E36E816E44B}"/>
                                            </p:graphicEl>
                                          </p:spTgt>
                                        </p:tgtEl>
                                        <p:attrNameLst>
                                          <p:attrName>style.visibility</p:attrName>
                                        </p:attrNameLst>
                                      </p:cBhvr>
                                      <p:to>
                                        <p:strVal val="visible"/>
                                      </p:to>
                                    </p:set>
                                    <p:anim calcmode="lin" valueType="num">
                                      <p:cBhvr>
                                        <p:cTn id="79" dur="500" fill="hold"/>
                                        <p:tgtEl>
                                          <p:spTgt spid="5">
                                            <p:graphicEl>
                                              <a:dgm id="{02088D03-5B9A-4E56-B0BB-5E36E816E44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02088D03-5B9A-4E56-B0BB-5E36E816E44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02088D03-5B9A-4E56-B0BB-5E36E816E44B}"/>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8714ED64-085C-4533-B185-867233A1CE87}"/>
                                            </p:graphicEl>
                                          </p:spTgt>
                                        </p:tgtEl>
                                        <p:attrNameLst>
                                          <p:attrName>style.visibility</p:attrName>
                                        </p:attrNameLst>
                                      </p:cBhvr>
                                      <p:to>
                                        <p:strVal val="visible"/>
                                      </p:to>
                                    </p:set>
                                    <p:anim calcmode="lin" valueType="num">
                                      <p:cBhvr>
                                        <p:cTn id="84" dur="500" fill="hold"/>
                                        <p:tgtEl>
                                          <p:spTgt spid="5">
                                            <p:graphicEl>
                                              <a:dgm id="{8714ED64-085C-4533-B185-867233A1CE87}"/>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8714ED64-085C-4533-B185-867233A1CE87}"/>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8714ED64-085C-4533-B185-867233A1CE87}"/>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53" presetClass="entr" presetSubtype="16"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 calcmode="lin" valueType="num">
                                      <p:cBhvr>
                                        <p:cTn id="96" dur="500" fill="hold"/>
                                        <p:tgtEl>
                                          <p:spTgt spid="10"/>
                                        </p:tgtEl>
                                        <p:attrNameLst>
                                          <p:attrName>ppt_w</p:attrName>
                                        </p:attrNameLst>
                                      </p:cBhvr>
                                      <p:tavLst>
                                        <p:tav tm="0">
                                          <p:val>
                                            <p:fltVal val="0"/>
                                          </p:val>
                                        </p:tav>
                                        <p:tav tm="100000">
                                          <p:val>
                                            <p:strVal val="#ppt_w"/>
                                          </p:val>
                                        </p:tav>
                                      </p:tavLst>
                                    </p:anim>
                                    <p:anim calcmode="lin" valueType="num">
                                      <p:cBhvr>
                                        <p:cTn id="97" dur="500" fill="hold"/>
                                        <p:tgtEl>
                                          <p:spTgt spid="10"/>
                                        </p:tgtEl>
                                        <p:attrNameLst>
                                          <p:attrName>ppt_h</p:attrName>
                                        </p:attrNameLst>
                                      </p:cBhvr>
                                      <p:tavLst>
                                        <p:tav tm="0">
                                          <p:val>
                                            <p:fltVal val="0"/>
                                          </p:val>
                                        </p:tav>
                                        <p:tav tm="100000">
                                          <p:val>
                                            <p:strVal val="#ppt_h"/>
                                          </p:val>
                                        </p:tav>
                                      </p:tavLst>
                                    </p:anim>
                                    <p:animEffect transition="in" filter="fade">
                                      <p:cBhvr>
                                        <p:cTn id="9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sp>
        <p:nvSpPr>
          <p:cNvPr id="5" name="Rectangle 4"/>
          <p:cNvSpPr/>
          <p:nvPr/>
        </p:nvSpPr>
        <p:spPr>
          <a:xfrm>
            <a:off x="948069" y="2252214"/>
            <a:ext cx="172268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Define Objective</a:t>
            </a:r>
          </a:p>
        </p:txBody>
      </p:sp>
      <p:sp>
        <p:nvSpPr>
          <p:cNvPr id="6" name="Rectangle 5"/>
          <p:cNvSpPr/>
          <p:nvPr/>
        </p:nvSpPr>
        <p:spPr>
          <a:xfrm>
            <a:off x="948069" y="3595791"/>
            <a:ext cx="1720911"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Access and Understand the data</a:t>
            </a:r>
          </a:p>
        </p:txBody>
      </p:sp>
      <p:sp>
        <p:nvSpPr>
          <p:cNvPr id="7" name="Rectangle 6"/>
          <p:cNvSpPr/>
          <p:nvPr/>
        </p:nvSpPr>
        <p:spPr>
          <a:xfrm>
            <a:off x="946297" y="4872379"/>
            <a:ext cx="173682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Pre-processing</a:t>
            </a:r>
          </a:p>
        </p:txBody>
      </p:sp>
      <p:sp>
        <p:nvSpPr>
          <p:cNvPr id="13" name="TextBox 12"/>
          <p:cNvSpPr txBox="1"/>
          <p:nvPr/>
        </p:nvSpPr>
        <p:spPr>
          <a:xfrm>
            <a:off x="2299848" y="4821543"/>
            <a:ext cx="453526" cy="499107"/>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a:t>
            </a:r>
          </a:p>
        </p:txBody>
      </p:sp>
      <p:sp>
        <p:nvSpPr>
          <p:cNvPr id="25" name="TextBox 24"/>
          <p:cNvSpPr txBox="1"/>
          <p:nvPr/>
        </p:nvSpPr>
        <p:spPr>
          <a:xfrm>
            <a:off x="882" y="6495417"/>
            <a:ext cx="12803278" cy="503031"/>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*Depending largely on size/complexity, may want to do pre-processing and/or feature/target construction before ingesting into AML Studio / AML API.</a:t>
            </a:r>
          </a:p>
        </p:txBody>
      </p:sp>
      <p:sp>
        <p:nvSpPr>
          <p:cNvPr id="3" name="Oval 2"/>
          <p:cNvSpPr/>
          <p:nvPr/>
        </p:nvSpPr>
        <p:spPr bwMode="auto">
          <a:xfrm>
            <a:off x="5313048" y="1112514"/>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Historical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5" name="Oval 14"/>
          <p:cNvSpPr/>
          <p:nvPr/>
        </p:nvSpPr>
        <p:spPr bwMode="auto">
          <a:xfrm>
            <a:off x="398955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7" name="Oval 16"/>
          <p:cNvSpPr/>
          <p:nvPr/>
        </p:nvSpPr>
        <p:spPr bwMode="auto">
          <a:xfrm>
            <a:off x="666179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Testing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8" name="Oval 17"/>
          <p:cNvSpPr/>
          <p:nvPr/>
        </p:nvSpPr>
        <p:spPr bwMode="auto">
          <a:xfrm>
            <a:off x="9871506" y="1155445"/>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Future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only]</a:t>
            </a:r>
          </a:p>
        </p:txBody>
      </p:sp>
      <p:sp>
        <p:nvSpPr>
          <p:cNvPr id="12" name="Diamond 11"/>
          <p:cNvSpPr/>
          <p:nvPr/>
        </p:nvSpPr>
        <p:spPr bwMode="auto">
          <a:xfrm>
            <a:off x="5637794" y="2172824"/>
            <a:ext cx="1673690" cy="75774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Split</a:t>
            </a:r>
          </a:p>
        </p:txBody>
      </p:sp>
      <p:sp>
        <p:nvSpPr>
          <p:cNvPr id="14" name="Rectangle 13"/>
          <p:cNvSpPr/>
          <p:nvPr/>
        </p:nvSpPr>
        <p:spPr bwMode="auto">
          <a:xfrm>
            <a:off x="5637794" y="4038177"/>
            <a:ext cx="1925003" cy="686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learns from training data]</a:t>
            </a:r>
          </a:p>
        </p:txBody>
      </p:sp>
      <p:sp>
        <p:nvSpPr>
          <p:cNvPr id="21" name="Rectangle 20"/>
          <p:cNvSpPr/>
          <p:nvPr/>
        </p:nvSpPr>
        <p:spPr bwMode="auto">
          <a:xfrm>
            <a:off x="5637794" y="4862342"/>
            <a:ext cx="1939143" cy="69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testing data]</a:t>
            </a:r>
          </a:p>
        </p:txBody>
      </p:sp>
      <p:sp>
        <p:nvSpPr>
          <p:cNvPr id="22" name="Rectangle 21"/>
          <p:cNvSpPr/>
          <p:nvPr/>
        </p:nvSpPr>
        <p:spPr bwMode="auto">
          <a:xfrm>
            <a:off x="5637794" y="5691370"/>
            <a:ext cx="1939143" cy="678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Evaluate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[Compare predicted results and true labels]</a:t>
            </a:r>
          </a:p>
        </p:txBody>
      </p:sp>
      <p:sp>
        <p:nvSpPr>
          <p:cNvPr id="23" name="Rectangle 22"/>
          <p:cNvSpPr/>
          <p:nvPr/>
        </p:nvSpPr>
        <p:spPr bwMode="auto">
          <a:xfrm>
            <a:off x="9317865" y="4035766"/>
            <a:ext cx="1939143" cy="69164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future data]</a:t>
            </a:r>
          </a:p>
        </p:txBody>
      </p:sp>
      <p:sp>
        <p:nvSpPr>
          <p:cNvPr id="24" name="Oval 23"/>
          <p:cNvSpPr/>
          <p:nvPr/>
        </p:nvSpPr>
        <p:spPr bwMode="auto">
          <a:xfrm>
            <a:off x="9125845" y="5070822"/>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Prediction Results</a:t>
            </a:r>
          </a:p>
        </p:txBody>
      </p:sp>
      <p:cxnSp>
        <p:nvCxnSpPr>
          <p:cNvPr id="20" name="Straight Arrow Connector 19"/>
          <p:cNvCxnSpPr>
            <a:stCxn id="3" idx="4"/>
            <a:endCxn id="12" idx="0"/>
          </p:cNvCxnSpPr>
          <p:nvPr/>
        </p:nvCxnSpPr>
        <p:spPr>
          <a:xfrm>
            <a:off x="6474639" y="1914146"/>
            <a:ext cx="0" cy="25867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1"/>
            <a:endCxn id="15" idx="0"/>
          </p:cNvCxnSpPr>
          <p:nvPr/>
        </p:nvCxnSpPr>
        <p:spPr>
          <a:xfrm rot="10800000" flipV="1">
            <a:off x="5151142" y="2551694"/>
            <a:ext cx="486651"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3"/>
            <a:endCxn id="17" idx="0"/>
          </p:cNvCxnSpPr>
          <p:nvPr/>
        </p:nvCxnSpPr>
        <p:spPr>
          <a:xfrm>
            <a:off x="7311484" y="2551694"/>
            <a:ext cx="511899"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4"/>
            <a:endCxn id="14" idx="1"/>
          </p:cNvCxnSpPr>
          <p:nvPr/>
        </p:nvCxnSpPr>
        <p:spPr>
          <a:xfrm rot="16200000" flipH="1">
            <a:off x="5078560" y="3822355"/>
            <a:ext cx="631816" cy="48665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7" idx="4"/>
            <a:endCxn id="21" idx="3"/>
          </p:cNvCxnSpPr>
          <p:nvPr/>
        </p:nvCxnSpPr>
        <p:spPr>
          <a:xfrm rot="5400000">
            <a:off x="6970965" y="4355745"/>
            <a:ext cx="1458391" cy="246446"/>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4" idx="3"/>
            <a:endCxn id="23" idx="1"/>
          </p:cNvCxnSpPr>
          <p:nvPr/>
        </p:nvCxnSpPr>
        <p:spPr>
          <a:xfrm flipV="1">
            <a:off x="7562797" y="4381589"/>
            <a:ext cx="1755068"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8" idx="4"/>
            <a:endCxn id="23" idx="0"/>
          </p:cNvCxnSpPr>
          <p:nvPr/>
        </p:nvCxnSpPr>
        <p:spPr>
          <a:xfrm rot="5400000">
            <a:off x="9620922" y="2623591"/>
            <a:ext cx="2078690" cy="745660"/>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2"/>
            <a:endCxn id="24" idx="0"/>
          </p:cNvCxnSpPr>
          <p:nvPr/>
        </p:nvCxnSpPr>
        <p:spPr>
          <a:xfrm rot="5400000">
            <a:off x="10115731" y="4899116"/>
            <a:ext cx="343412"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21" idx="0"/>
          </p:cNvCxnSpPr>
          <p:nvPr/>
        </p:nvCxnSpPr>
        <p:spPr>
          <a:xfrm>
            <a:off x="6600295" y="4725001"/>
            <a:ext cx="7070" cy="13734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1" idx="2"/>
            <a:endCxn id="22" idx="0"/>
          </p:cNvCxnSpPr>
          <p:nvPr/>
        </p:nvCxnSpPr>
        <p:spPr>
          <a:xfrm>
            <a:off x="6607365" y="5553986"/>
            <a:ext cx="0" cy="1373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3" idx="2"/>
          </p:cNvCxnSpPr>
          <p:nvPr/>
        </p:nvCxnSpPr>
        <p:spPr>
          <a:xfrm flipV="1">
            <a:off x="2683120" y="1513330"/>
            <a:ext cx="2629928" cy="3816184"/>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flipH="1">
            <a:off x="1808525" y="3166484"/>
            <a:ext cx="886" cy="42930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2"/>
            <a:endCxn id="7" idx="0"/>
          </p:cNvCxnSpPr>
          <p:nvPr/>
        </p:nvCxnSpPr>
        <p:spPr>
          <a:xfrm>
            <a:off x="1808525" y="4510061"/>
            <a:ext cx="6184" cy="36231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HOL: Apartments – 101</a:t>
            </a:r>
            <a:endParaRPr lang="nl-NL" dirty="0"/>
          </a:p>
        </p:txBody>
      </p:sp>
    </p:spTree>
    <p:extLst>
      <p:ext uri="{BB962C8B-B14F-4D97-AF65-F5344CB8AC3E}">
        <p14:creationId xmlns:p14="http://schemas.microsoft.com/office/powerpoint/2010/main" val="714872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sp>
        <p:nvSpPr>
          <p:cNvPr id="5" name="Rectangle 4"/>
          <p:cNvSpPr/>
          <p:nvPr/>
        </p:nvSpPr>
        <p:spPr>
          <a:xfrm>
            <a:off x="948069" y="2252214"/>
            <a:ext cx="172268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Define Objective</a:t>
            </a:r>
          </a:p>
        </p:txBody>
      </p:sp>
      <p:sp>
        <p:nvSpPr>
          <p:cNvPr id="6" name="Rectangle 5"/>
          <p:cNvSpPr/>
          <p:nvPr/>
        </p:nvSpPr>
        <p:spPr>
          <a:xfrm>
            <a:off x="948069" y="3595791"/>
            <a:ext cx="1720911"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Access and Understand the data</a:t>
            </a:r>
          </a:p>
        </p:txBody>
      </p:sp>
      <p:sp>
        <p:nvSpPr>
          <p:cNvPr id="7" name="Rectangle 6"/>
          <p:cNvSpPr/>
          <p:nvPr/>
        </p:nvSpPr>
        <p:spPr>
          <a:xfrm>
            <a:off x="946297" y="4872379"/>
            <a:ext cx="1736823" cy="9142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rgbClr val="FFFFFF"/>
                </a:solidFill>
              </a:rPr>
              <a:t>Pre-processing</a:t>
            </a:r>
          </a:p>
        </p:txBody>
      </p:sp>
      <p:sp>
        <p:nvSpPr>
          <p:cNvPr id="13" name="TextBox 12"/>
          <p:cNvSpPr txBox="1"/>
          <p:nvPr/>
        </p:nvSpPr>
        <p:spPr>
          <a:xfrm>
            <a:off x="2299848" y="4821543"/>
            <a:ext cx="453526" cy="499107"/>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a:t>
            </a:r>
          </a:p>
        </p:txBody>
      </p:sp>
      <p:sp>
        <p:nvSpPr>
          <p:cNvPr id="25" name="TextBox 24"/>
          <p:cNvSpPr txBox="1"/>
          <p:nvPr/>
        </p:nvSpPr>
        <p:spPr>
          <a:xfrm>
            <a:off x="882" y="6495417"/>
            <a:ext cx="12803278" cy="503031"/>
          </a:xfrm>
          <a:prstGeom prst="rect">
            <a:avLst/>
          </a:prstGeom>
          <a:noFill/>
        </p:spPr>
        <p:txBody>
          <a:bodyPr wrap="none" lIns="186521" tIns="149217" rIns="186521" bIns="149217" rtlCol="0">
            <a:spAutoFit/>
          </a:bodyPr>
          <a:lstStyle/>
          <a:p>
            <a:pPr>
              <a:lnSpc>
                <a:spcPct val="90000"/>
              </a:lnSpc>
              <a:spcAft>
                <a:spcPts val="612"/>
              </a:spcAft>
            </a:pPr>
            <a:r>
              <a:rPr lang="en-US" sz="1428" dirty="0">
                <a:gradFill>
                  <a:gsLst>
                    <a:gs pos="2917">
                      <a:schemeClr val="tx1"/>
                    </a:gs>
                    <a:gs pos="30000">
                      <a:schemeClr val="tx1"/>
                    </a:gs>
                  </a:gsLst>
                  <a:lin ang="5400000" scaled="0"/>
                </a:gradFill>
              </a:rPr>
              <a:t>*Depending largely on size/complexity, may want to do pre-processing and/or feature/target construction before ingesting into AML Studio / AML API.</a:t>
            </a:r>
          </a:p>
        </p:txBody>
      </p:sp>
      <p:sp>
        <p:nvSpPr>
          <p:cNvPr id="3" name="Oval 2"/>
          <p:cNvSpPr/>
          <p:nvPr/>
        </p:nvSpPr>
        <p:spPr bwMode="auto">
          <a:xfrm>
            <a:off x="5313048" y="1112514"/>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Historical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5" name="Oval 14"/>
          <p:cNvSpPr/>
          <p:nvPr/>
        </p:nvSpPr>
        <p:spPr bwMode="auto">
          <a:xfrm>
            <a:off x="398955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7" name="Oval 16"/>
          <p:cNvSpPr/>
          <p:nvPr/>
        </p:nvSpPr>
        <p:spPr bwMode="auto">
          <a:xfrm>
            <a:off x="6661792" y="2948142"/>
            <a:ext cx="2323181" cy="8016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Testing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 labels]</a:t>
            </a:r>
          </a:p>
        </p:txBody>
      </p:sp>
      <p:sp>
        <p:nvSpPr>
          <p:cNvPr id="18" name="Oval 17"/>
          <p:cNvSpPr/>
          <p:nvPr/>
        </p:nvSpPr>
        <p:spPr bwMode="auto">
          <a:xfrm>
            <a:off x="9871506" y="1155445"/>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Future Data</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[features only]</a:t>
            </a:r>
          </a:p>
        </p:txBody>
      </p:sp>
      <p:sp>
        <p:nvSpPr>
          <p:cNvPr id="12" name="Diamond 11"/>
          <p:cNvSpPr/>
          <p:nvPr/>
        </p:nvSpPr>
        <p:spPr bwMode="auto">
          <a:xfrm>
            <a:off x="5637794" y="2172824"/>
            <a:ext cx="1673690" cy="75774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Split</a:t>
            </a:r>
          </a:p>
        </p:txBody>
      </p:sp>
      <p:sp>
        <p:nvSpPr>
          <p:cNvPr id="14" name="Rectangle 13"/>
          <p:cNvSpPr/>
          <p:nvPr/>
        </p:nvSpPr>
        <p:spPr bwMode="auto">
          <a:xfrm>
            <a:off x="5637794" y="4038177"/>
            <a:ext cx="1925003" cy="686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Train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learns from training data]</a:t>
            </a:r>
          </a:p>
        </p:txBody>
      </p:sp>
      <p:sp>
        <p:nvSpPr>
          <p:cNvPr id="21" name="Rectangle 20"/>
          <p:cNvSpPr/>
          <p:nvPr/>
        </p:nvSpPr>
        <p:spPr bwMode="auto">
          <a:xfrm>
            <a:off x="5637794" y="4862342"/>
            <a:ext cx="1939143" cy="69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testing data]</a:t>
            </a:r>
          </a:p>
        </p:txBody>
      </p:sp>
      <p:sp>
        <p:nvSpPr>
          <p:cNvPr id="22" name="Rectangle 21"/>
          <p:cNvSpPr/>
          <p:nvPr/>
        </p:nvSpPr>
        <p:spPr bwMode="auto">
          <a:xfrm>
            <a:off x="5637794" y="5691370"/>
            <a:ext cx="1939143" cy="678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Evaluate Model </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[Compare predicted results and true labels]</a:t>
            </a:r>
          </a:p>
        </p:txBody>
      </p:sp>
      <p:sp>
        <p:nvSpPr>
          <p:cNvPr id="23" name="Rectangle 22"/>
          <p:cNvSpPr/>
          <p:nvPr/>
        </p:nvSpPr>
        <p:spPr bwMode="auto">
          <a:xfrm>
            <a:off x="9317865" y="4035766"/>
            <a:ext cx="1939143" cy="69164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Score Model</a:t>
            </a:r>
          </a:p>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[model predicts on future data]</a:t>
            </a:r>
          </a:p>
        </p:txBody>
      </p:sp>
      <p:sp>
        <p:nvSpPr>
          <p:cNvPr id="24" name="Oval 23"/>
          <p:cNvSpPr/>
          <p:nvPr/>
        </p:nvSpPr>
        <p:spPr bwMode="auto">
          <a:xfrm>
            <a:off x="9125845" y="5070822"/>
            <a:ext cx="2323181" cy="8016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ea typeface="Segoe UI" pitchFamily="34" charset="0"/>
                <a:cs typeface="Segoe UI" pitchFamily="34" charset="0"/>
              </a:rPr>
              <a:t>Prediction Results</a:t>
            </a:r>
          </a:p>
        </p:txBody>
      </p:sp>
      <p:cxnSp>
        <p:nvCxnSpPr>
          <p:cNvPr id="20" name="Straight Arrow Connector 19"/>
          <p:cNvCxnSpPr>
            <a:stCxn id="3" idx="4"/>
            <a:endCxn id="12" idx="0"/>
          </p:cNvCxnSpPr>
          <p:nvPr/>
        </p:nvCxnSpPr>
        <p:spPr>
          <a:xfrm>
            <a:off x="6474639" y="1914146"/>
            <a:ext cx="0" cy="25867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1"/>
            <a:endCxn id="15" idx="0"/>
          </p:cNvCxnSpPr>
          <p:nvPr/>
        </p:nvCxnSpPr>
        <p:spPr>
          <a:xfrm rot="10800000" flipV="1">
            <a:off x="5151142" y="2551694"/>
            <a:ext cx="486651"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3"/>
            <a:endCxn id="17" idx="0"/>
          </p:cNvCxnSpPr>
          <p:nvPr/>
        </p:nvCxnSpPr>
        <p:spPr>
          <a:xfrm>
            <a:off x="7311484" y="2551694"/>
            <a:ext cx="511899" cy="396448"/>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4"/>
            <a:endCxn id="14" idx="1"/>
          </p:cNvCxnSpPr>
          <p:nvPr/>
        </p:nvCxnSpPr>
        <p:spPr>
          <a:xfrm rot="16200000" flipH="1">
            <a:off x="5078560" y="3822355"/>
            <a:ext cx="631816" cy="48665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7" idx="4"/>
            <a:endCxn id="21" idx="3"/>
          </p:cNvCxnSpPr>
          <p:nvPr/>
        </p:nvCxnSpPr>
        <p:spPr>
          <a:xfrm rot="5400000">
            <a:off x="6970965" y="4355745"/>
            <a:ext cx="1458391" cy="246446"/>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4" idx="3"/>
            <a:endCxn id="23" idx="1"/>
          </p:cNvCxnSpPr>
          <p:nvPr/>
        </p:nvCxnSpPr>
        <p:spPr>
          <a:xfrm flipV="1">
            <a:off x="7562797" y="4381589"/>
            <a:ext cx="1755068"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8" idx="4"/>
            <a:endCxn id="23" idx="0"/>
          </p:cNvCxnSpPr>
          <p:nvPr/>
        </p:nvCxnSpPr>
        <p:spPr>
          <a:xfrm rot="5400000">
            <a:off x="9620922" y="2623591"/>
            <a:ext cx="2078690" cy="745660"/>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2"/>
            <a:endCxn id="24" idx="0"/>
          </p:cNvCxnSpPr>
          <p:nvPr/>
        </p:nvCxnSpPr>
        <p:spPr>
          <a:xfrm rot="5400000">
            <a:off x="10115731" y="4899116"/>
            <a:ext cx="343412"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21" idx="0"/>
          </p:cNvCxnSpPr>
          <p:nvPr/>
        </p:nvCxnSpPr>
        <p:spPr>
          <a:xfrm>
            <a:off x="6600295" y="4725001"/>
            <a:ext cx="7070" cy="13734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1" idx="2"/>
            <a:endCxn id="22" idx="0"/>
          </p:cNvCxnSpPr>
          <p:nvPr/>
        </p:nvCxnSpPr>
        <p:spPr>
          <a:xfrm>
            <a:off x="6607365" y="5553986"/>
            <a:ext cx="0" cy="1373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3" idx="2"/>
          </p:cNvCxnSpPr>
          <p:nvPr/>
        </p:nvCxnSpPr>
        <p:spPr>
          <a:xfrm flipV="1">
            <a:off x="2683120" y="1513330"/>
            <a:ext cx="2629928" cy="3816184"/>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flipH="1">
            <a:off x="1808525" y="3166484"/>
            <a:ext cx="886" cy="42930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2"/>
            <a:endCxn id="7" idx="0"/>
          </p:cNvCxnSpPr>
          <p:nvPr/>
        </p:nvCxnSpPr>
        <p:spPr>
          <a:xfrm>
            <a:off x="1808525" y="4510061"/>
            <a:ext cx="6184" cy="36231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1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A5C6A1F-32BE-4411-9647-78E1C91E7FC3}"/>
              </a:ext>
            </a:extLst>
          </p:cNvPr>
          <p:cNvPicPr>
            <a:picLocks noChangeAspect="1"/>
          </p:cNvPicPr>
          <p:nvPr/>
        </p:nvPicPr>
        <p:blipFill>
          <a:blip r:embed="rId3"/>
          <a:stretch>
            <a:fillRect/>
          </a:stretch>
        </p:blipFill>
        <p:spPr>
          <a:xfrm>
            <a:off x="829892" y="-1"/>
            <a:ext cx="10776689" cy="6994525"/>
          </a:xfrm>
          <a:prstGeom prst="rect">
            <a:avLst/>
          </a:prstGeom>
        </p:spPr>
      </p:pic>
    </p:spTree>
    <p:extLst>
      <p:ext uri="{BB962C8B-B14F-4D97-AF65-F5344CB8AC3E}">
        <p14:creationId xmlns:p14="http://schemas.microsoft.com/office/powerpoint/2010/main" val="19603585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HOL: Apartments – 102</a:t>
            </a:r>
            <a:endParaRPr lang="nl-NL" dirty="0"/>
          </a:p>
        </p:txBody>
      </p:sp>
    </p:spTree>
    <p:extLst>
      <p:ext uri="{BB962C8B-B14F-4D97-AF65-F5344CB8AC3E}">
        <p14:creationId xmlns:p14="http://schemas.microsoft.com/office/powerpoint/2010/main" val="2485244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436476" cy="112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Why you need to know these algorithms?</a:t>
            </a:r>
          </a:p>
        </p:txBody>
      </p:sp>
      <p:sp>
        <p:nvSpPr>
          <p:cNvPr id="3" name="Content Placeholder 2"/>
          <p:cNvSpPr>
            <a:spLocks noGrp="1"/>
          </p:cNvSpPr>
          <p:nvPr>
            <p:ph idx="1"/>
          </p:nvPr>
        </p:nvSpPr>
        <p:spPr>
          <a:xfrm>
            <a:off x="281355" y="1481038"/>
            <a:ext cx="12125563" cy="5466092"/>
          </a:xfrm>
        </p:spPr>
        <p:txBody>
          <a:bodyPr/>
          <a:lstStyle/>
          <a:p>
            <a:pPr>
              <a:lnSpc>
                <a:spcPct val="150000"/>
              </a:lnSpc>
            </a:pPr>
            <a:r>
              <a:rPr lang="en-US" dirty="0"/>
              <a:t>If you want to answer a YES|NO 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Mapping</a:t>
            </a:r>
            <a:r>
              <a:rPr lang="pt-BR" dirty="0"/>
              <a:t> </a:t>
            </a:r>
            <a:r>
              <a:rPr lang="pt-BR" dirty="0" err="1"/>
              <a:t>Emotions</a:t>
            </a:r>
            <a:endParaRPr lang="en-US" dirty="0"/>
          </a:p>
        </p:txBody>
      </p:sp>
      <p:pic>
        <p:nvPicPr>
          <p:cNvPr id="1026" name="Picture 2" desc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53" y="1357969"/>
            <a:ext cx="11415534" cy="530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01661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747" y="258703"/>
            <a:ext cx="11915612" cy="820192"/>
          </a:xfrm>
        </p:spPr>
        <p:txBody>
          <a:bodyPr/>
          <a:lstStyle/>
          <a:p>
            <a:r>
              <a:rPr lang="pt-BR" dirty="0" err="1"/>
              <a:t>Graphics</a:t>
            </a:r>
            <a:endParaRPr lang="en-US" dirty="0"/>
          </a:p>
        </p:txBody>
      </p:sp>
      <p:pic>
        <p:nvPicPr>
          <p:cNvPr id="2050" name="Picture 2"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15" y="1212849"/>
            <a:ext cx="10660935" cy="561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30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a:t>
            </a:r>
          </a:p>
        </p:txBody>
      </p:sp>
      <p:sp>
        <p:nvSpPr>
          <p:cNvPr id="5" name="Text Placeholder 4"/>
          <p:cNvSpPr>
            <a:spLocks noGrp="1"/>
          </p:cNvSpPr>
          <p:nvPr>
            <p:ph type="body" sz="quarter" idx="10"/>
          </p:nvPr>
        </p:nvSpPr>
        <p:spPr>
          <a:xfrm>
            <a:off x="274639" y="2201118"/>
            <a:ext cx="11889564" cy="1846659"/>
          </a:xfrm>
        </p:spPr>
        <p:txBody>
          <a:bodyPr/>
          <a:lstStyle/>
          <a:p>
            <a:r>
              <a:rPr lang="en-US" dirty="0"/>
              <a:t>“</a:t>
            </a:r>
            <a:r>
              <a:rPr lang="en-US" i="1" dirty="0"/>
              <a:t>AI is the new electricity. Just as 100 years ago electricity transformed industry after industry, AI will now do the same.</a:t>
            </a:r>
            <a:r>
              <a:rPr lang="en-US" dirty="0"/>
              <a:t>”, </a:t>
            </a:r>
            <a:r>
              <a:rPr lang="en-US" b="1" dirty="0"/>
              <a:t>Andrew Ng</a:t>
            </a:r>
            <a:r>
              <a:rPr lang="en-US" dirty="0"/>
              <a:t>.</a:t>
            </a:r>
            <a:endParaRPr lang="en-US" b="1" dirty="0"/>
          </a:p>
        </p:txBody>
      </p:sp>
    </p:spTree>
    <p:extLst>
      <p:ext uri="{BB962C8B-B14F-4D97-AF65-F5344CB8AC3E}">
        <p14:creationId xmlns:p14="http://schemas.microsoft.com/office/powerpoint/2010/main" val="24046847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3022366"/>
          </a:xfrm>
        </p:spPr>
        <p:txBody>
          <a:bodyPr/>
          <a:lstStyle/>
          <a:p>
            <a:r>
              <a:rPr lang="en-US" sz="3600" dirty="0"/>
              <a:t>Excuses to not do AI:</a:t>
            </a:r>
          </a:p>
          <a:p>
            <a:pPr marL="571500" indent="-571500">
              <a:buFont typeface="Arial" panose="020B0604020202020204" pitchFamily="34" charset="0"/>
              <a:buChar char="•"/>
            </a:pPr>
            <a:r>
              <a:rPr lang="en-US" sz="3600" dirty="0"/>
              <a:t>E: As a big company, we focus on competing, and our competitors aren’t doing this now</a:t>
            </a:r>
          </a:p>
        </p:txBody>
      </p:sp>
      <p:sp>
        <p:nvSpPr>
          <p:cNvPr id="4" name="Text Placeholder 2">
            <a:extLst>
              <a:ext uri="{FF2B5EF4-FFF2-40B4-BE49-F238E27FC236}">
                <a16:creationId xmlns:a16="http://schemas.microsoft.com/office/drawing/2014/main" id="{11CA70EE-E94B-4DF4-8BB3-89DA83E00A10}"/>
              </a:ext>
            </a:extLst>
          </p:cNvPr>
          <p:cNvSpPr txBox="1">
            <a:spLocks/>
          </p:cNvSpPr>
          <p:nvPr/>
        </p:nvSpPr>
        <p:spPr>
          <a:xfrm>
            <a:off x="273456" y="3713286"/>
            <a:ext cx="11777429" cy="1008112"/>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You need to lead, not follow, on massive industry transformations</a:t>
            </a:r>
          </a:p>
        </p:txBody>
      </p:sp>
    </p:spTree>
    <p:extLst>
      <p:ext uri="{BB962C8B-B14F-4D97-AF65-F5344CB8AC3E}">
        <p14:creationId xmlns:p14="http://schemas.microsoft.com/office/powerpoint/2010/main" val="1875991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2468368"/>
          </a:xfrm>
        </p:spPr>
        <p:txBody>
          <a:bodyPr/>
          <a:lstStyle/>
          <a:p>
            <a:r>
              <a:rPr lang="en-US" sz="3600" dirty="0"/>
              <a:t>Excuses to not do AI:</a:t>
            </a:r>
          </a:p>
          <a:p>
            <a:pPr marL="571500" indent="-571500">
              <a:buFont typeface="Arial" panose="020B0604020202020204" pitchFamily="34" charset="0"/>
              <a:buChar char="•"/>
            </a:pPr>
            <a:r>
              <a:rPr lang="en-US" sz="3600" dirty="0"/>
              <a:t>E: We run on expertise–we don’t trust models, but trust our instincts</a:t>
            </a:r>
          </a:p>
        </p:txBody>
      </p:sp>
      <p:sp>
        <p:nvSpPr>
          <p:cNvPr id="4" name="Text Placeholder 2">
            <a:extLst>
              <a:ext uri="{FF2B5EF4-FFF2-40B4-BE49-F238E27FC236}">
                <a16:creationId xmlns:a16="http://schemas.microsoft.com/office/drawing/2014/main" id="{B0293842-E056-4C96-9327-A125468DFE20}"/>
              </a:ext>
            </a:extLst>
          </p:cNvPr>
          <p:cNvSpPr txBox="1">
            <a:spLocks/>
          </p:cNvSpPr>
          <p:nvPr/>
        </p:nvSpPr>
        <p:spPr>
          <a:xfrm>
            <a:off x="273456" y="3621182"/>
            <a:ext cx="11889564" cy="2468368"/>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Data and instinct work together</a:t>
            </a:r>
          </a:p>
        </p:txBody>
      </p:sp>
    </p:spTree>
    <p:extLst>
      <p:ext uri="{BB962C8B-B14F-4D97-AF65-F5344CB8AC3E}">
        <p14:creationId xmlns:p14="http://schemas.microsoft.com/office/powerpoint/2010/main" val="758286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3456" y="1697062"/>
            <a:ext cx="11889564" cy="3022366"/>
          </a:xfrm>
        </p:spPr>
        <p:txBody>
          <a:bodyPr/>
          <a:lstStyle/>
          <a:p>
            <a:r>
              <a:rPr lang="en-US" sz="3600" dirty="0"/>
              <a:t>Excuses to not do AI:</a:t>
            </a:r>
          </a:p>
          <a:p>
            <a:pPr marL="571500" indent="-571500">
              <a:buFont typeface="Arial" panose="020B0604020202020204" pitchFamily="34" charset="0"/>
              <a:buChar char="•"/>
            </a:pPr>
            <a:r>
              <a:rPr lang="en-US" sz="3600" dirty="0"/>
              <a:t>E: Our data is too messy; our data projects aren’t ready yet</a:t>
            </a:r>
          </a:p>
        </p:txBody>
      </p:sp>
      <p:sp>
        <p:nvSpPr>
          <p:cNvPr id="4" name="Text Placeholder 2">
            <a:extLst>
              <a:ext uri="{FF2B5EF4-FFF2-40B4-BE49-F238E27FC236}">
                <a16:creationId xmlns:a16="http://schemas.microsoft.com/office/drawing/2014/main" id="{B554AA8A-FD24-4FF2-ADA5-37C20F392FBA}"/>
              </a:ext>
            </a:extLst>
          </p:cNvPr>
          <p:cNvSpPr txBox="1">
            <a:spLocks/>
          </p:cNvSpPr>
          <p:nvPr/>
        </p:nvSpPr>
        <p:spPr>
          <a:xfrm>
            <a:off x="273456" y="3281238"/>
            <a:ext cx="11889564" cy="3022366"/>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Using the data and infrastructure you have now is the best way to start</a:t>
            </a:r>
          </a:p>
        </p:txBody>
      </p:sp>
    </p:spTree>
    <p:extLst>
      <p:ext uri="{BB962C8B-B14F-4D97-AF65-F5344CB8AC3E}">
        <p14:creationId xmlns:p14="http://schemas.microsoft.com/office/powerpoint/2010/main" val="688110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sz="quarter" idx="10"/>
          </p:nvPr>
        </p:nvSpPr>
        <p:spPr>
          <a:xfrm>
            <a:off x="277940" y="1697062"/>
            <a:ext cx="11889564" cy="2523768"/>
          </a:xfrm>
        </p:spPr>
        <p:txBody>
          <a:bodyPr/>
          <a:lstStyle/>
          <a:p>
            <a:r>
              <a:rPr lang="en-US" sz="3600" dirty="0"/>
              <a:t>Excuses to not do AI:</a:t>
            </a:r>
          </a:p>
          <a:p>
            <a:pPr marL="571500" indent="-571500">
              <a:buFont typeface="Arial" panose="020B0604020202020204" pitchFamily="34" charset="0"/>
              <a:buChar char="•"/>
            </a:pPr>
            <a:r>
              <a:rPr lang="en-US" sz="3600" dirty="0"/>
              <a:t>E: We can’t hire the right experts</a:t>
            </a:r>
            <a:endParaRPr lang="en-US" b="1" dirty="0"/>
          </a:p>
        </p:txBody>
      </p:sp>
      <p:sp>
        <p:nvSpPr>
          <p:cNvPr id="4" name="Text Placeholder 2">
            <a:extLst>
              <a:ext uri="{FF2B5EF4-FFF2-40B4-BE49-F238E27FC236}">
                <a16:creationId xmlns:a16="http://schemas.microsoft.com/office/drawing/2014/main" id="{0D26CBE3-F03A-4F82-8197-DAFEC802E23B}"/>
              </a:ext>
            </a:extLst>
          </p:cNvPr>
          <p:cNvSpPr txBox="1">
            <a:spLocks/>
          </p:cNvSpPr>
          <p:nvPr/>
        </p:nvSpPr>
        <p:spPr>
          <a:xfrm>
            <a:off x="273456" y="3209230"/>
            <a:ext cx="11889564" cy="2523768"/>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t>A: </a:t>
            </a:r>
            <a:r>
              <a:rPr lang="en-US" b="1" dirty="0"/>
              <a:t>Rather than hiring experts, develop them internally</a:t>
            </a:r>
          </a:p>
        </p:txBody>
      </p:sp>
    </p:spTree>
    <p:extLst>
      <p:ext uri="{BB962C8B-B14F-4D97-AF65-F5344CB8AC3E}">
        <p14:creationId xmlns:p14="http://schemas.microsoft.com/office/powerpoint/2010/main" val="281012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ext Placeholder 2"/>
          <p:cNvSpPr>
            <a:spLocks noGrp="1"/>
          </p:cNvSpPr>
          <p:nvPr>
            <p:ph type="body" sz="quarter" idx="10"/>
          </p:nvPr>
        </p:nvSpPr>
        <p:spPr>
          <a:xfrm>
            <a:off x="275481" y="968477"/>
            <a:ext cx="11885514" cy="4462128"/>
          </a:xfrm>
        </p:spPr>
        <p:txBody>
          <a:bodyPr/>
          <a:lstStyle/>
          <a:p>
            <a:r>
              <a:rPr lang="en-US" sz="2800" dirty="0">
                <a:solidFill>
                  <a:schemeClr val="bg1"/>
                </a:solidFill>
              </a:rPr>
              <a:t>Azure Machine Learning web site</a:t>
            </a:r>
          </a:p>
          <a:p>
            <a:pPr lvl="1"/>
            <a:r>
              <a:rPr lang="en-US" sz="2800" dirty="0">
                <a:latin typeface="+mj-lt"/>
                <a:hlinkClick r:id="rId3"/>
              </a:rPr>
              <a:t>http://azure.microsoft.com/en-us/services/machine-learning</a:t>
            </a:r>
            <a:endParaRPr lang="en-US" sz="2800" dirty="0">
              <a:latin typeface="+mj-lt"/>
            </a:endParaRPr>
          </a:p>
          <a:p>
            <a:pPr lvl="1"/>
            <a:endParaRPr lang="en-US" sz="2800" dirty="0">
              <a:latin typeface="+mj-lt"/>
            </a:endParaRPr>
          </a:p>
          <a:p>
            <a:r>
              <a:rPr lang="en-US" sz="2800" dirty="0">
                <a:solidFill>
                  <a:schemeClr val="bg1"/>
                </a:solidFill>
              </a:rPr>
              <a:t>Azure Machine Learning documentation</a:t>
            </a:r>
          </a:p>
          <a:p>
            <a:pPr lvl="1"/>
            <a:r>
              <a:rPr lang="en-US" sz="2800" dirty="0">
                <a:latin typeface="+mj-lt"/>
                <a:hlinkClick r:id="rId4"/>
              </a:rPr>
              <a:t>http://azure.microsoft.com/en-us/documentation/services/machine-learning</a:t>
            </a:r>
            <a:endParaRPr lang="en-US" sz="2800" dirty="0">
              <a:latin typeface="+mj-lt"/>
            </a:endParaRPr>
          </a:p>
          <a:p>
            <a:pPr lvl="1"/>
            <a:endParaRPr lang="en-US" sz="2800" dirty="0">
              <a:latin typeface="+mj-lt"/>
            </a:endParaRPr>
          </a:p>
          <a:p>
            <a:r>
              <a:rPr lang="en-US" sz="2800" dirty="0">
                <a:solidFill>
                  <a:schemeClr val="bg1"/>
                </a:solidFill>
              </a:rPr>
              <a:t>Azure Machine Learning FAQ</a:t>
            </a:r>
          </a:p>
          <a:p>
            <a:pPr lvl="1"/>
            <a:r>
              <a:rPr lang="en-US" sz="2800" dirty="0">
                <a:latin typeface="+mj-lt"/>
                <a:hlinkClick r:id="rId5"/>
              </a:rPr>
              <a:t>http://azure.microsoft.com/en-us/documentation/articles/machine-learning-faq</a:t>
            </a:r>
            <a:endParaRPr lang="en-US" sz="2800" dirty="0">
              <a:latin typeface="+mj-lt"/>
            </a:endParaRPr>
          </a:p>
          <a:p>
            <a:pPr lvl="1"/>
            <a:endParaRPr lang="en-US" sz="2800" dirty="0">
              <a:latin typeface="+mj-lt"/>
            </a:endParaRPr>
          </a:p>
          <a:p>
            <a:r>
              <a:rPr lang="en-US" sz="2800" dirty="0">
                <a:solidFill>
                  <a:schemeClr val="bg1"/>
                </a:solidFill>
              </a:rPr>
              <a:t>Azure Machine Learning pricing</a:t>
            </a:r>
          </a:p>
          <a:p>
            <a:pPr lvl="1"/>
            <a:r>
              <a:rPr lang="en-US" sz="2800" dirty="0">
                <a:latin typeface="+mj-lt"/>
                <a:hlinkClick r:id="rId6"/>
              </a:rPr>
              <a:t>http://azure.microsoft.com/en-us/pricing/details/machine-learning/</a:t>
            </a:r>
            <a:endParaRPr lang="en-US" sz="2800" dirty="0">
              <a:latin typeface="+mj-lt"/>
            </a:endParaRPr>
          </a:p>
          <a:p>
            <a:pPr lvl="1"/>
            <a:r>
              <a:rPr lang="en-AU" dirty="0">
                <a:latin typeface="+mj-lt"/>
              </a:rPr>
              <a:t>Note: The Free tier does not require an Azure subscription or a credit card</a:t>
            </a:r>
            <a:endParaRPr lang="en-US" dirty="0">
              <a:latin typeface="+mj-lt"/>
            </a:endParaRPr>
          </a:p>
        </p:txBody>
      </p:sp>
      <p:sp>
        <p:nvSpPr>
          <p:cNvPr id="4" name="TextBox 3"/>
          <p:cNvSpPr txBox="1"/>
          <p:nvPr/>
        </p:nvSpPr>
        <p:spPr>
          <a:xfrm>
            <a:off x="205209" y="117178"/>
            <a:ext cx="4418090" cy="877688"/>
          </a:xfrm>
          <a:prstGeom prst="rect">
            <a:avLst/>
          </a:prstGeom>
          <a:noFill/>
        </p:spPr>
        <p:txBody>
          <a:bodyPr wrap="square" lIns="186521" tIns="149217" rIns="186521" bIns="149217" rtlCol="0">
            <a:spAutoFit/>
          </a:bodyPr>
          <a:lstStyle/>
          <a:p>
            <a:pPr defTabSz="932597">
              <a:lnSpc>
                <a:spcPct val="90000"/>
              </a:lnSpc>
              <a:spcAft>
                <a:spcPts val="612"/>
              </a:spcAft>
            </a:pPr>
            <a:r>
              <a:rPr lang="en-AU" sz="4080" dirty="0">
                <a:solidFill>
                  <a:srgbClr val="FFFFFF"/>
                </a:solidFill>
                <a:latin typeface="Segoe UI Light"/>
              </a:rPr>
              <a:t>Resources</a:t>
            </a:r>
            <a:endParaRPr lang="en-US" sz="4080" dirty="0" err="1">
              <a:solidFill>
                <a:srgbClr val="FFFFFF"/>
              </a:solidFill>
              <a:latin typeface="Segoe UI Light"/>
            </a:endParaRPr>
          </a:p>
        </p:txBody>
      </p:sp>
    </p:spTree>
    <p:extLst>
      <p:ext uri="{BB962C8B-B14F-4D97-AF65-F5344CB8AC3E}">
        <p14:creationId xmlns:p14="http://schemas.microsoft.com/office/powerpoint/2010/main" val="19506886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endParaRPr lang="en-US" dirty="0"/>
          </a:p>
        </p:txBody>
      </p:sp>
      <p:sp>
        <p:nvSpPr>
          <p:cNvPr id="3" name="Text Placeholder 2"/>
          <p:cNvSpPr>
            <a:spLocks noGrp="1"/>
          </p:cNvSpPr>
          <p:nvPr>
            <p:ph type="body" sz="quarter" idx="10"/>
          </p:nvPr>
        </p:nvSpPr>
        <p:spPr>
          <a:xfrm>
            <a:off x="317887" y="2417142"/>
            <a:ext cx="11885514" cy="4392232"/>
          </a:xfrm>
        </p:spPr>
        <p:txBody>
          <a:bodyPr/>
          <a:lstStyle/>
          <a:p>
            <a:r>
              <a:rPr lang="en-US" dirty="0" err="1">
                <a:solidFill>
                  <a:schemeClr val="bg1"/>
                </a:solidFill>
              </a:rPr>
              <a:t>Github</a:t>
            </a:r>
            <a:endParaRPr lang="en-US" dirty="0">
              <a:solidFill>
                <a:schemeClr val="bg1"/>
              </a:solidFill>
            </a:endParaRPr>
          </a:p>
          <a:p>
            <a:pPr lvl="1"/>
            <a:r>
              <a:rPr lang="pt-BR" sz="4000" dirty="0"/>
              <a:t>https://github.com/lcarli</a:t>
            </a:r>
          </a:p>
          <a:p>
            <a:pPr lvl="1"/>
            <a:endParaRPr lang="en-US" sz="4000" dirty="0"/>
          </a:p>
          <a:p>
            <a:r>
              <a:rPr lang="en-US" dirty="0">
                <a:solidFill>
                  <a:schemeClr val="bg1"/>
                </a:solidFill>
              </a:rPr>
              <a:t>Email</a:t>
            </a:r>
          </a:p>
          <a:p>
            <a:pPr lvl="1"/>
            <a:r>
              <a:rPr lang="en-US" sz="4000" dirty="0"/>
              <a:t>Lucas.decarli.ca@gmail.com</a:t>
            </a:r>
          </a:p>
          <a:p>
            <a:endParaRPr lang="en-US" dirty="0">
              <a:solidFill>
                <a:schemeClr val="bg1"/>
              </a:solidFill>
            </a:endParaRPr>
          </a:p>
          <a:p>
            <a:pPr lvl="1"/>
            <a:endParaRPr lang="en-US" dirty="0"/>
          </a:p>
        </p:txBody>
      </p:sp>
      <p:sp>
        <p:nvSpPr>
          <p:cNvPr id="4" name="TextBox 3"/>
          <p:cNvSpPr txBox="1"/>
          <p:nvPr/>
        </p:nvSpPr>
        <p:spPr>
          <a:xfrm>
            <a:off x="208127" y="489852"/>
            <a:ext cx="4418090" cy="1215445"/>
          </a:xfrm>
          <a:prstGeom prst="rect">
            <a:avLst/>
          </a:prstGeom>
          <a:noFill/>
        </p:spPr>
        <p:txBody>
          <a:bodyPr wrap="square" lIns="186521" tIns="149217" rIns="186521" bIns="149217" rtlCol="0">
            <a:spAutoFit/>
          </a:bodyPr>
          <a:lstStyle/>
          <a:p>
            <a:pPr defTabSz="932597">
              <a:lnSpc>
                <a:spcPct val="90000"/>
              </a:lnSpc>
              <a:spcAft>
                <a:spcPts val="612"/>
              </a:spcAft>
            </a:pPr>
            <a:r>
              <a:rPr lang="en-AU" sz="6600" dirty="0">
                <a:solidFill>
                  <a:srgbClr val="FFFFFF"/>
                </a:solidFill>
                <a:latin typeface="Segoe UI Light"/>
              </a:rPr>
              <a:t>Contact</a:t>
            </a:r>
            <a:endParaRPr lang="en-US" sz="6600" dirty="0" err="1">
              <a:solidFill>
                <a:srgbClr val="FFFFFF"/>
              </a:solidFill>
              <a:latin typeface="Segoe UI Light"/>
            </a:endParaRPr>
          </a:p>
        </p:txBody>
      </p:sp>
    </p:spTree>
    <p:extLst>
      <p:ext uri="{BB962C8B-B14F-4D97-AF65-F5344CB8AC3E}">
        <p14:creationId xmlns:p14="http://schemas.microsoft.com/office/powerpoint/2010/main" val="14722477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 </a:t>
            </a:r>
          </a:p>
        </p:txBody>
      </p:sp>
      <p:sp>
        <p:nvSpPr>
          <p:cNvPr id="2" name="TextBox 1"/>
          <p:cNvSpPr txBox="1"/>
          <p:nvPr/>
        </p:nvSpPr>
        <p:spPr>
          <a:xfrm>
            <a:off x="349430" y="527533"/>
            <a:ext cx="2590565" cy="877688"/>
          </a:xfrm>
          <a:prstGeom prst="rect">
            <a:avLst/>
          </a:prstGeom>
          <a:noFill/>
        </p:spPr>
        <p:txBody>
          <a:bodyPr wrap="square" lIns="186521" tIns="149217" rIns="186521" bIns="149217" rtlCol="0">
            <a:spAutoFit/>
          </a:bodyPr>
          <a:lstStyle/>
          <a:p>
            <a:pPr defTabSz="932597">
              <a:lnSpc>
                <a:spcPct val="90000"/>
              </a:lnSpc>
              <a:spcAft>
                <a:spcPts val="612"/>
              </a:spcAft>
            </a:pPr>
            <a:r>
              <a:rPr lang="en-US" sz="4080" dirty="0">
                <a:solidFill>
                  <a:srgbClr val="FFFFFF"/>
                </a:solidFill>
                <a:latin typeface="Segoe UI Light"/>
              </a:rPr>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69AC672-CD10-4BAF-8680-466CD1DF7FFE}"/>
              </a:ext>
            </a:extLst>
          </p:cNvPr>
          <p:cNvPicPr>
            <a:picLocks noChangeAspect="1"/>
          </p:cNvPicPr>
          <p:nvPr/>
        </p:nvPicPr>
        <p:blipFill>
          <a:blip r:embed="rId2"/>
          <a:stretch>
            <a:fillRect/>
          </a:stretch>
        </p:blipFill>
        <p:spPr>
          <a:xfrm>
            <a:off x="2780477" y="1496966"/>
            <a:ext cx="6944694" cy="5125165"/>
          </a:xfrm>
          <a:prstGeom prst="rect">
            <a:avLst/>
          </a:prstGeom>
        </p:spPr>
      </p:pic>
      <p:sp>
        <p:nvSpPr>
          <p:cNvPr id="5" name="Title 1">
            <a:extLst>
              <a:ext uri="{FF2B5EF4-FFF2-40B4-BE49-F238E27FC236}">
                <a16:creationId xmlns:a16="http://schemas.microsoft.com/office/drawing/2014/main" id="{A1AA0224-E29D-4159-AE01-2A43C26374FA}"/>
              </a:ext>
            </a:extLst>
          </p:cNvPr>
          <p:cNvSpPr>
            <a:spLocks noGrp="1"/>
          </p:cNvSpPr>
          <p:nvPr>
            <p:ph type="title"/>
          </p:nvPr>
        </p:nvSpPr>
        <p:spPr>
          <a:xfrm>
            <a:off x="155456" y="178102"/>
            <a:ext cx="12125563" cy="871077"/>
          </a:xfrm>
        </p:spPr>
        <p:txBody>
          <a:bodyPr/>
          <a:lstStyle/>
          <a:p>
            <a:r>
              <a:rPr lang="en-US" dirty="0"/>
              <a:t>What is Machine Learning ?</a:t>
            </a:r>
          </a:p>
        </p:txBody>
      </p:sp>
    </p:spTree>
    <p:extLst>
      <p:ext uri="{BB962C8B-B14F-4D97-AF65-F5344CB8AC3E}">
        <p14:creationId xmlns:p14="http://schemas.microsoft.com/office/powerpoint/2010/main" val="26171699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&amp; Machine Learning</a:t>
            </a:r>
          </a:p>
        </p:txBody>
      </p:sp>
      <p:sp>
        <p:nvSpPr>
          <p:cNvPr id="3" name="Rectangle 2"/>
          <p:cNvSpPr/>
          <p:nvPr/>
        </p:nvSpPr>
        <p:spPr bwMode="auto">
          <a:xfrm>
            <a:off x="2812436"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US" sz="1632" dirty="0"/>
              <a:t>Bing maps</a:t>
            </a:r>
            <a:br>
              <a:rPr lang="en-US" sz="1632" dirty="0"/>
            </a:br>
            <a:r>
              <a:rPr lang="en-US" sz="1632" dirty="0"/>
              <a:t>launches</a:t>
            </a:r>
          </a:p>
          <a:p>
            <a:pPr algn="ctr" defTabSz="951028" fontAlgn="base">
              <a:spcBef>
                <a:spcPts val="612"/>
              </a:spcBef>
              <a:spcAft>
                <a:spcPct val="0"/>
              </a:spcAft>
            </a:pPr>
            <a:br>
              <a:rPr lang="en-US" sz="1632" dirty="0">
                <a:solidFill>
                  <a:srgbClr val="002060"/>
                </a:solidFill>
              </a:rPr>
            </a:br>
            <a:r>
              <a:rPr lang="en-US" sz="1632" dirty="0">
                <a:solidFill>
                  <a:srgbClr val="002060"/>
                </a:solidFill>
              </a:rPr>
              <a:t>What’s the best way to home?  </a:t>
            </a:r>
          </a:p>
          <a:p>
            <a:pPr algn="ctr" defTabSz="951028" fontAlgn="base">
              <a:spcBef>
                <a:spcPts val="612"/>
              </a:spcBef>
              <a:spcAft>
                <a:spcPct val="0"/>
              </a:spcAft>
            </a:pPr>
            <a:endParaRPr lang="en-IN" sz="1632" dirty="0"/>
          </a:p>
        </p:txBody>
      </p:sp>
      <p:sp>
        <p:nvSpPr>
          <p:cNvPr id="5" name="Rectangle 4"/>
          <p:cNvSpPr/>
          <p:nvPr/>
        </p:nvSpPr>
        <p:spPr bwMode="auto">
          <a:xfrm>
            <a:off x="6250766"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Kinect launches</a:t>
            </a:r>
          </a:p>
          <a:p>
            <a:pPr algn="ctr" defTabSz="951028" fontAlgn="base">
              <a:spcBef>
                <a:spcPts val="612"/>
              </a:spcBef>
              <a:spcAft>
                <a:spcPct val="0"/>
              </a:spcAft>
            </a:pPr>
            <a:br>
              <a:rPr lang="en-IN" sz="1632" dirty="0">
                <a:solidFill>
                  <a:srgbClr val="002060"/>
                </a:solidFill>
              </a:rPr>
            </a:br>
            <a:r>
              <a:rPr lang="en-IN" sz="1632" dirty="0">
                <a:solidFill>
                  <a:srgbClr val="002060"/>
                </a:solidFill>
              </a:rPr>
              <a:t>What does that motion “mean”?</a:t>
            </a:r>
          </a:p>
        </p:txBody>
      </p:sp>
      <p:sp>
        <p:nvSpPr>
          <p:cNvPr id="6" name="Rectangle 5"/>
          <p:cNvSpPr/>
          <p:nvPr/>
        </p:nvSpPr>
        <p:spPr bwMode="auto">
          <a:xfrm>
            <a:off x="9689094"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Azure Machine Learning GA</a:t>
            </a:r>
          </a:p>
          <a:p>
            <a:pPr algn="ctr" defTabSz="951028" fontAlgn="base">
              <a:spcBef>
                <a:spcPts val="612"/>
              </a:spcBef>
              <a:spcAft>
                <a:spcPct val="0"/>
              </a:spcAft>
            </a:pPr>
            <a:endParaRPr lang="en-IN" sz="1632" dirty="0">
              <a:solidFill>
                <a:srgbClr val="002060"/>
              </a:solidFill>
            </a:endParaRPr>
          </a:p>
          <a:p>
            <a:pPr algn="ctr" defTabSz="951028" fontAlgn="base">
              <a:spcBef>
                <a:spcPts val="612"/>
              </a:spcBef>
              <a:spcAft>
                <a:spcPct val="0"/>
              </a:spcAft>
            </a:pPr>
            <a:r>
              <a:rPr lang="en-IN" sz="1632" dirty="0">
                <a:solidFill>
                  <a:srgbClr val="002060"/>
                </a:solidFill>
              </a:rPr>
              <a:t>What will happen next? </a:t>
            </a:r>
          </a:p>
        </p:txBody>
      </p:sp>
      <p:sp>
        <p:nvSpPr>
          <p:cNvPr id="7" name="Rectangle 6"/>
          <p:cNvSpPr/>
          <p:nvPr/>
        </p:nvSpPr>
        <p:spPr bwMode="auto">
          <a:xfrm>
            <a:off x="109327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a:r>
              <a:rPr lang="en-US" sz="1632" dirty="0"/>
              <a:t> Hotmail launches </a:t>
            </a:r>
          </a:p>
          <a:p>
            <a:pPr algn="ctr"/>
            <a:endParaRPr lang="en-US" sz="1632" dirty="0"/>
          </a:p>
          <a:p>
            <a:pPr algn="ctr"/>
            <a:endParaRPr lang="en-US" sz="1632" dirty="0"/>
          </a:p>
          <a:p>
            <a:pPr algn="ctr"/>
            <a:r>
              <a:rPr lang="en-US" sz="1632" dirty="0">
                <a:solidFill>
                  <a:srgbClr val="002060"/>
                </a:solidFill>
              </a:rPr>
              <a:t>Which email is junk? </a:t>
            </a:r>
          </a:p>
        </p:txBody>
      </p:sp>
      <p:sp>
        <p:nvSpPr>
          <p:cNvPr id="8" name="Rectangle 7"/>
          <p:cNvSpPr/>
          <p:nvPr/>
        </p:nvSpPr>
        <p:spPr bwMode="auto">
          <a:xfrm>
            <a:off x="453160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Bing search launches</a:t>
            </a:r>
          </a:p>
          <a:p>
            <a:pPr algn="ctr" defTabSz="951028" fontAlgn="base">
              <a:spcBef>
                <a:spcPts val="612"/>
              </a:spcBef>
              <a:spcAft>
                <a:spcPct val="0"/>
              </a:spcAft>
            </a:pPr>
            <a:br>
              <a:rPr lang="en-IN" sz="1632" dirty="0">
                <a:solidFill>
                  <a:srgbClr val="002060"/>
                </a:solidFill>
              </a:rPr>
            </a:br>
            <a:r>
              <a:rPr lang="en-IN" sz="1632" dirty="0">
                <a:solidFill>
                  <a:srgbClr val="002060"/>
                </a:solidFill>
              </a:rPr>
              <a:t>Which searches are most relevant? </a:t>
            </a:r>
          </a:p>
        </p:txBody>
      </p:sp>
      <p:sp>
        <p:nvSpPr>
          <p:cNvPr id="9" name="Rectangle 8"/>
          <p:cNvSpPr/>
          <p:nvPr/>
        </p:nvSpPr>
        <p:spPr bwMode="auto">
          <a:xfrm>
            <a:off x="7969931" y="3001700"/>
            <a:ext cx="1492165" cy="164948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74608" rIns="46630" bIns="46630" numCol="1" spcCol="0" rtlCol="0" fromWordArt="0" anchor="t" anchorCtr="0" forceAA="0" compatLnSpc="1">
            <a:prstTxWarp prst="textNoShape">
              <a:avLst/>
            </a:prstTxWarp>
            <a:noAutofit/>
          </a:bodyPr>
          <a:lstStyle/>
          <a:p>
            <a:pPr algn="ctr" defTabSz="951028" fontAlgn="base">
              <a:spcBef>
                <a:spcPts val="612"/>
              </a:spcBef>
              <a:spcAft>
                <a:spcPct val="0"/>
              </a:spcAft>
            </a:pPr>
            <a:r>
              <a:rPr lang="en-IN" sz="1632" dirty="0"/>
              <a:t>Skype Translator launches</a:t>
            </a:r>
            <a:endParaRPr lang="en-IN" sz="1632" dirty="0">
              <a:solidFill>
                <a:srgbClr val="002060"/>
              </a:solidFill>
            </a:endParaRPr>
          </a:p>
          <a:p>
            <a:pPr algn="ctr" defTabSz="951028" fontAlgn="base">
              <a:spcBef>
                <a:spcPts val="612"/>
              </a:spcBef>
              <a:spcAft>
                <a:spcPct val="0"/>
              </a:spcAft>
            </a:pPr>
            <a:r>
              <a:rPr lang="en-IN" sz="1632" dirty="0">
                <a:solidFill>
                  <a:srgbClr val="002060"/>
                </a:solidFill>
              </a:rPr>
              <a:t>What is that person saying?</a:t>
            </a:r>
          </a:p>
        </p:txBody>
      </p:sp>
      <p:sp>
        <p:nvSpPr>
          <p:cNvPr id="13" name="Rectangle 12"/>
          <p:cNvSpPr/>
          <p:nvPr/>
        </p:nvSpPr>
        <p:spPr bwMode="auto">
          <a:xfrm>
            <a:off x="1042118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4" name="Oval 13"/>
          <p:cNvSpPr/>
          <p:nvPr/>
        </p:nvSpPr>
        <p:spPr bwMode="auto">
          <a:xfrm>
            <a:off x="10368578"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702024" y="2624838"/>
            <a:ext cx="27978" cy="4327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6" name="Oval 15"/>
          <p:cNvSpPr/>
          <p:nvPr/>
        </p:nvSpPr>
        <p:spPr bwMode="auto">
          <a:xfrm>
            <a:off x="8649414" y="2941026"/>
            <a:ext cx="133198" cy="11692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7" name="Rectangle 16"/>
          <p:cNvSpPr/>
          <p:nvPr/>
        </p:nvSpPr>
        <p:spPr bwMode="auto">
          <a:xfrm>
            <a:off x="6982859"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8" name="Oval 17"/>
          <p:cNvSpPr/>
          <p:nvPr/>
        </p:nvSpPr>
        <p:spPr bwMode="auto">
          <a:xfrm>
            <a:off x="6930249"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526369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0" name="Oval 19"/>
          <p:cNvSpPr/>
          <p:nvPr/>
        </p:nvSpPr>
        <p:spPr bwMode="auto">
          <a:xfrm>
            <a:off x="521108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1" name="Rectangle 20"/>
          <p:cNvSpPr/>
          <p:nvPr/>
        </p:nvSpPr>
        <p:spPr bwMode="auto">
          <a:xfrm>
            <a:off x="3544528"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2" name="Oval 21"/>
          <p:cNvSpPr/>
          <p:nvPr/>
        </p:nvSpPr>
        <p:spPr bwMode="auto">
          <a:xfrm>
            <a:off x="3491918"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3" name="Rectangle 22"/>
          <p:cNvSpPr/>
          <p:nvPr/>
        </p:nvSpPr>
        <p:spPr bwMode="auto">
          <a:xfrm>
            <a:off x="1825363" y="2624838"/>
            <a:ext cx="27978" cy="43277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4" name="Oval 23"/>
          <p:cNvSpPr/>
          <p:nvPr/>
        </p:nvSpPr>
        <p:spPr bwMode="auto">
          <a:xfrm>
            <a:off x="1772753" y="2941026"/>
            <a:ext cx="133198" cy="1169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spcAft>
                <a:spcPct val="0"/>
              </a:spcAft>
            </a:pPr>
            <a:endParaRPr lang="en-IN" sz="2856" dirty="0">
              <a:solidFill>
                <a:srgbClr val="FFFFFF"/>
              </a:solidFill>
              <a:latin typeface="Segoe UI Light"/>
              <a:ea typeface="Segoe UI" pitchFamily="34" charset="0"/>
              <a:cs typeface="Segoe UI" pitchFamily="34" charset="0"/>
            </a:endParaRPr>
          </a:p>
        </p:txBody>
      </p:sp>
      <p:sp>
        <p:nvSpPr>
          <p:cNvPr id="25" name="Right Arrow 24"/>
          <p:cNvSpPr/>
          <p:nvPr/>
        </p:nvSpPr>
        <p:spPr bwMode="auto">
          <a:xfrm>
            <a:off x="-12441" y="2262447"/>
            <a:ext cx="12448034" cy="332776"/>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15748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2014</a:t>
            </a:r>
          </a:p>
        </p:txBody>
      </p:sp>
      <p:sp>
        <p:nvSpPr>
          <p:cNvPr id="28" name="Rectangle 27"/>
          <p:cNvSpPr/>
          <p:nvPr/>
        </p:nvSpPr>
        <p:spPr bwMode="auto">
          <a:xfrm>
            <a:off x="471915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2009</a:t>
            </a:r>
          </a:p>
        </p:txBody>
      </p:sp>
      <p:sp>
        <p:nvSpPr>
          <p:cNvPr id="29" name="Rectangle 28"/>
          <p:cNvSpPr/>
          <p:nvPr/>
        </p:nvSpPr>
        <p:spPr bwMode="auto">
          <a:xfrm>
            <a:off x="1280826"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1997</a:t>
            </a:r>
          </a:p>
        </p:txBody>
      </p:sp>
      <p:sp>
        <p:nvSpPr>
          <p:cNvPr id="30" name="Rectangle 29"/>
          <p:cNvSpPr/>
          <p:nvPr/>
        </p:nvSpPr>
        <p:spPr bwMode="auto">
          <a:xfrm>
            <a:off x="9876650"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2015</a:t>
            </a:r>
          </a:p>
        </p:txBody>
      </p:sp>
      <p:sp>
        <p:nvSpPr>
          <p:cNvPr id="31" name="Rectangle 30"/>
          <p:cNvSpPr/>
          <p:nvPr/>
        </p:nvSpPr>
        <p:spPr bwMode="auto">
          <a:xfrm>
            <a:off x="643832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2010</a:t>
            </a:r>
          </a:p>
        </p:txBody>
      </p:sp>
      <p:sp>
        <p:nvSpPr>
          <p:cNvPr id="32" name="Rectangle 31"/>
          <p:cNvSpPr/>
          <p:nvPr/>
        </p:nvSpPr>
        <p:spPr bwMode="auto">
          <a:xfrm>
            <a:off x="2999991" y="2262446"/>
            <a:ext cx="1117055" cy="37304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448" dirty="0">
                <a:solidFill>
                  <a:srgbClr val="FFFFFF"/>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298899"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581378"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879096" y="4074855"/>
            <a:ext cx="1569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90085"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91792" y="4074855"/>
            <a:ext cx="22977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74384"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1" y="4074855"/>
            <a:ext cx="1569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45968" y="3977709"/>
            <a:ext cx="194292" cy="19429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424534" y="3856275"/>
            <a:ext cx="437159" cy="437159"/>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89017"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43115" y="4428953"/>
            <a:ext cx="0" cy="1053959"/>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79757" y="5457278"/>
            <a:ext cx="126713" cy="126713"/>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870337" y="3020792"/>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3A1A4"/>
                </a:solidFill>
                <a:effectLst/>
                <a:uLnTx/>
                <a:uFillTx/>
                <a:latin typeface="Century Gothic" panose="020B0502020202020204" pitchFamily="34" charset="0"/>
                <a:ea typeface="+mn-ea"/>
                <a:cs typeface="+mn-cs"/>
              </a:rPr>
              <a:t>1950</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59696" y="5714525"/>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Starts of AI</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457424"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829008" y="3977709"/>
            <a:ext cx="194292" cy="194292"/>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707575" y="3856275"/>
            <a:ext cx="437159" cy="437159"/>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72058"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926155" y="2666800"/>
            <a:ext cx="0" cy="1053959"/>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862798" y="2619521"/>
            <a:ext cx="126713" cy="126713"/>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3153378" y="4469857"/>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EE9524"/>
                </a:solidFill>
                <a:effectLst/>
                <a:uLnTx/>
                <a:uFillTx/>
                <a:latin typeface="Century Gothic" panose="020B0502020202020204" pitchFamily="34" charset="0"/>
                <a:ea typeface="+mn-ea"/>
                <a:cs typeface="+mn-cs"/>
              </a:rPr>
              <a:t>1960</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755165" y="1964451"/>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MIT Labs for AI</a:t>
            </a:r>
          </a:p>
        </p:txBody>
      </p:sp>
      <p:sp>
        <p:nvSpPr>
          <p:cNvPr id="27" name="Arc 26">
            <a:extLst>
              <a:ext uri="{FF2B5EF4-FFF2-40B4-BE49-F238E27FC236}">
                <a16:creationId xmlns:a16="http://schemas.microsoft.com/office/drawing/2014/main" id="{A2636062-43D3-463C-B6BD-741D547DE965}"/>
              </a:ext>
            </a:extLst>
          </p:cNvPr>
          <p:cNvSpPr/>
          <p:nvPr/>
        </p:nvSpPr>
        <p:spPr>
          <a:xfrm>
            <a:off x="5755717"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127301" y="3977709"/>
            <a:ext cx="194292" cy="19429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6005868" y="3856275"/>
            <a:ext cx="437159" cy="437159"/>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870351"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224448" y="4428953"/>
            <a:ext cx="0" cy="1053959"/>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161091" y="5457278"/>
            <a:ext cx="126713" cy="126713"/>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230741" y="3020792"/>
            <a:ext cx="1965939" cy="65742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rPr>
              <a:t>1974-80</a:t>
            </a:r>
          </a:p>
        </p:txBody>
      </p:sp>
      <p:sp>
        <p:nvSpPr>
          <p:cNvPr id="35" name="TextBox 34">
            <a:extLst>
              <a:ext uri="{FF2B5EF4-FFF2-40B4-BE49-F238E27FC236}">
                <a16:creationId xmlns:a16="http://schemas.microsoft.com/office/drawing/2014/main" id="{0A5C5A36-EC92-462F-BB70-6A797D63B1DD}"/>
              </a:ext>
            </a:extLst>
          </p:cNvPr>
          <p:cNvSpPr txBox="1"/>
          <p:nvPr/>
        </p:nvSpPr>
        <p:spPr>
          <a:xfrm>
            <a:off x="5141029" y="5714525"/>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AI Winter</a:t>
            </a:r>
          </a:p>
        </p:txBody>
      </p:sp>
      <p:sp>
        <p:nvSpPr>
          <p:cNvPr id="45" name="Arc 44">
            <a:extLst>
              <a:ext uri="{FF2B5EF4-FFF2-40B4-BE49-F238E27FC236}">
                <a16:creationId xmlns:a16="http://schemas.microsoft.com/office/drawing/2014/main" id="{E3730103-7F8D-4792-83EE-5FFC4A5D2274}"/>
              </a:ext>
            </a:extLst>
          </p:cNvPr>
          <p:cNvSpPr/>
          <p:nvPr/>
        </p:nvSpPr>
        <p:spPr>
          <a:xfrm rot="5400000">
            <a:off x="8064532"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436116" y="3977709"/>
            <a:ext cx="194292" cy="194292"/>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314682" y="3856275"/>
            <a:ext cx="437159" cy="437159"/>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179165"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533263" y="2666800"/>
            <a:ext cx="0" cy="1053959"/>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469905" y="2619521"/>
            <a:ext cx="126713" cy="126713"/>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760485" y="4469857"/>
            <a:ext cx="1545553" cy="122251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1C7CBB"/>
                </a:solidFill>
                <a:effectLst/>
                <a:uLnTx/>
                <a:uFillTx/>
                <a:latin typeface="Century Gothic" panose="020B0502020202020204" pitchFamily="34" charset="0"/>
                <a:ea typeface="+mn-ea"/>
                <a:cs typeface="+mn-cs"/>
              </a:rPr>
              <a:t>1980	</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362272" y="1964451"/>
            <a:ext cx="3264767"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Machine Learning Theory</a:t>
            </a:r>
          </a:p>
        </p:txBody>
      </p:sp>
      <p:sp>
        <p:nvSpPr>
          <p:cNvPr id="53" name="Arc 52">
            <a:extLst>
              <a:ext uri="{FF2B5EF4-FFF2-40B4-BE49-F238E27FC236}">
                <a16:creationId xmlns:a16="http://schemas.microsoft.com/office/drawing/2014/main" id="{FC85B459-7BA2-4C61-9178-E1CE5EFAEC56}"/>
              </a:ext>
            </a:extLst>
          </p:cNvPr>
          <p:cNvSpPr/>
          <p:nvPr/>
        </p:nvSpPr>
        <p:spPr>
          <a:xfrm>
            <a:off x="10347010" y="3606125"/>
            <a:ext cx="937460" cy="937460"/>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10718594" y="3977709"/>
            <a:ext cx="194292" cy="19429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597160" y="3856275"/>
            <a:ext cx="437159" cy="437159"/>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461643" y="3720758"/>
            <a:ext cx="708193" cy="708193"/>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815741" y="4428953"/>
            <a:ext cx="0" cy="1053959"/>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752383" y="5457278"/>
            <a:ext cx="126713" cy="12671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10042963" y="3020792"/>
            <a:ext cx="1545553"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mn-cs"/>
              </a:rPr>
              <a:t>1982</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732322" y="5714525"/>
            <a:ext cx="3038643" cy="312073"/>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Machine Learning &amp; IA</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665512" y="6336048"/>
            <a:ext cx="2089653"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234644" y="6336048"/>
            <a:ext cx="2089653"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770914" y="6288172"/>
            <a:ext cx="208965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864750" y="1871848"/>
            <a:ext cx="2089653"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474791" y="1871848"/>
            <a:ext cx="208965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506329" y="134436"/>
            <a:ext cx="7423819" cy="92333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Timeline</a:t>
            </a:r>
          </a:p>
        </p:txBody>
      </p:sp>
    </p:spTree>
    <p:extLst>
      <p:ext uri="{BB962C8B-B14F-4D97-AF65-F5344CB8AC3E}">
        <p14:creationId xmlns:p14="http://schemas.microsoft.com/office/powerpoint/2010/main" val="146543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par>
                          <p:cTn id="61" fill="hold">
                            <p:stCondLst>
                              <p:cond delay="500"/>
                            </p:stCondLst>
                            <p:childTnLst>
                              <p:par>
                                <p:cTn id="62" presetID="53" presetClass="entr" presetSubtype="16"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par>
                          <p:cTn id="67" fill="hold">
                            <p:stCondLst>
                              <p:cond delay="1000"/>
                            </p:stCondLst>
                            <p:childTnLst>
                              <p:par>
                                <p:cTn id="68" presetID="53" presetClass="entr" presetSubtype="16"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childTnLst>
                          </p:cTn>
                        </p:par>
                        <p:par>
                          <p:cTn id="73" fill="hold">
                            <p:stCondLst>
                              <p:cond delay="1500"/>
                            </p:stCondLst>
                            <p:childTnLst>
                              <p:par>
                                <p:cTn id="74" presetID="53" presetClass="entr" presetSubtype="16"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par>
                          <p:cTn id="79" fill="hold">
                            <p:stCondLst>
                              <p:cond delay="2000"/>
                            </p:stCondLst>
                            <p:childTnLst>
                              <p:par>
                                <p:cTn id="80" presetID="22" presetClass="entr" presetSubtype="4"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childTnLst>
                          </p:cTn>
                        </p:par>
                        <p:par>
                          <p:cTn id="83" fill="hold">
                            <p:stCondLst>
                              <p:cond delay="2500"/>
                            </p:stCondLst>
                            <p:childTnLst>
                              <p:par>
                                <p:cTn id="84" presetID="53" presetClass="entr" presetSubtype="16"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p:cTn id="86" dur="500" fill="hold"/>
                                        <p:tgtEl>
                                          <p:spTgt spid="24"/>
                                        </p:tgtEl>
                                        <p:attrNameLst>
                                          <p:attrName>ppt_w</p:attrName>
                                        </p:attrNameLst>
                                      </p:cBhvr>
                                      <p:tavLst>
                                        <p:tav tm="0">
                                          <p:val>
                                            <p:fltVal val="0"/>
                                          </p:val>
                                        </p:tav>
                                        <p:tav tm="100000">
                                          <p:val>
                                            <p:strVal val="#ppt_w"/>
                                          </p:val>
                                        </p:tav>
                                      </p:tavLst>
                                    </p:anim>
                                    <p:anim calcmode="lin" valueType="num">
                                      <p:cBhvr>
                                        <p:cTn id="87" dur="500" fill="hold"/>
                                        <p:tgtEl>
                                          <p:spTgt spid="24"/>
                                        </p:tgtEl>
                                        <p:attrNameLst>
                                          <p:attrName>ppt_h</p:attrName>
                                        </p:attrNameLst>
                                      </p:cBhvr>
                                      <p:tavLst>
                                        <p:tav tm="0">
                                          <p:val>
                                            <p:fltVal val="0"/>
                                          </p:val>
                                        </p:tav>
                                        <p:tav tm="100000">
                                          <p:val>
                                            <p:strVal val="#ppt_h"/>
                                          </p:val>
                                        </p:tav>
                                      </p:tavLst>
                                    </p:anim>
                                    <p:animEffect transition="in" filter="fade">
                                      <p:cBhvr>
                                        <p:cTn id="88" dur="500"/>
                                        <p:tgtEl>
                                          <p:spTgt spid="24"/>
                                        </p:tgtEl>
                                      </p:cBhvr>
                                    </p:animEffect>
                                  </p:childTnLst>
                                </p:cTn>
                              </p:par>
                            </p:childTnLst>
                          </p:cTn>
                        </p:par>
                        <p:par>
                          <p:cTn id="89" fill="hold">
                            <p:stCondLst>
                              <p:cond delay="3000"/>
                            </p:stCondLst>
                            <p:childTnLst>
                              <p:par>
                                <p:cTn id="90" presetID="53" presetClass="entr" presetSubtype="16"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p:cTn id="92" dur="500" fill="hold"/>
                                        <p:tgtEl>
                                          <p:spTgt spid="18"/>
                                        </p:tgtEl>
                                        <p:attrNameLst>
                                          <p:attrName>ppt_w</p:attrName>
                                        </p:attrNameLst>
                                      </p:cBhvr>
                                      <p:tavLst>
                                        <p:tav tm="0">
                                          <p:val>
                                            <p:fltVal val="0"/>
                                          </p:val>
                                        </p:tav>
                                        <p:tav tm="100000">
                                          <p:val>
                                            <p:strVal val="#ppt_w"/>
                                          </p:val>
                                        </p:tav>
                                      </p:tavLst>
                                    </p:anim>
                                    <p:anim calcmode="lin" valueType="num">
                                      <p:cBhvr>
                                        <p:cTn id="93" dur="500" fill="hold"/>
                                        <p:tgtEl>
                                          <p:spTgt spid="18"/>
                                        </p:tgtEl>
                                        <p:attrNameLst>
                                          <p:attrName>ppt_h</p:attrName>
                                        </p:attrNameLst>
                                      </p:cBhvr>
                                      <p:tavLst>
                                        <p:tav tm="0">
                                          <p:val>
                                            <p:fltVal val="0"/>
                                          </p:val>
                                        </p:tav>
                                        <p:tav tm="100000">
                                          <p:val>
                                            <p:strVal val="#ppt_h"/>
                                          </p:val>
                                        </p:tav>
                                      </p:tavLst>
                                    </p:anim>
                                    <p:animEffect transition="in" filter="fade">
                                      <p:cBhvr>
                                        <p:cTn id="94" dur="500"/>
                                        <p:tgtEl>
                                          <p:spTgt spid="18"/>
                                        </p:tgtEl>
                                      </p:cBhvr>
                                    </p:animEffect>
                                  </p:childTnLst>
                                </p:cTn>
                              </p:par>
                              <p:par>
                                <p:cTn id="95" presetID="42"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anim calcmode="lin" valueType="num">
                                      <p:cBhvr>
                                        <p:cTn id="98" dur="500" fill="hold"/>
                                        <p:tgtEl>
                                          <p:spTgt spid="25"/>
                                        </p:tgtEl>
                                        <p:attrNameLst>
                                          <p:attrName>ppt_x</p:attrName>
                                        </p:attrNameLst>
                                      </p:cBhvr>
                                      <p:tavLst>
                                        <p:tav tm="0">
                                          <p:val>
                                            <p:strVal val="#ppt_x"/>
                                          </p:val>
                                        </p:tav>
                                        <p:tav tm="100000">
                                          <p:val>
                                            <p:strVal val="#ppt_x"/>
                                          </p:val>
                                        </p:tav>
                                      </p:tavLst>
                                    </p:anim>
                                    <p:anim calcmode="lin" valueType="num">
                                      <p:cBhvr>
                                        <p:cTn id="99" dur="500" fill="hold"/>
                                        <p:tgtEl>
                                          <p:spTgt spid="25"/>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anim calcmode="lin" valueType="num">
                                      <p:cBhvr>
                                        <p:cTn id="103" dur="500" fill="hold"/>
                                        <p:tgtEl>
                                          <p:spTgt spid="26"/>
                                        </p:tgtEl>
                                        <p:attrNameLst>
                                          <p:attrName>ppt_x</p:attrName>
                                        </p:attrNameLst>
                                      </p:cBhvr>
                                      <p:tavLst>
                                        <p:tav tm="0">
                                          <p:val>
                                            <p:strVal val="#ppt_x"/>
                                          </p:val>
                                        </p:tav>
                                        <p:tav tm="100000">
                                          <p:val>
                                            <p:strVal val="#ppt_x"/>
                                          </p:val>
                                        </p:tav>
                                      </p:tavLst>
                                    </p:anim>
                                    <p:anim calcmode="lin" valueType="num">
                                      <p:cBhvr>
                                        <p:cTn id="104" dur="500" fill="hold"/>
                                        <p:tgtEl>
                                          <p:spTgt spid="26"/>
                                        </p:tgtEl>
                                        <p:attrNameLst>
                                          <p:attrName>ppt_y</p:attrName>
                                        </p:attrNameLst>
                                      </p:cBhvr>
                                      <p:tavLst>
                                        <p:tav tm="0">
                                          <p:val>
                                            <p:strVal val="#ppt_y-.1"/>
                                          </p:val>
                                        </p:tav>
                                        <p:tav tm="100000">
                                          <p:val>
                                            <p:strVal val="#ppt_y"/>
                                          </p:val>
                                        </p:tav>
                                      </p:tavLst>
                                    </p:anim>
                                  </p:childTnLst>
                                </p:cTn>
                              </p:par>
                            </p:childTnLst>
                          </p:cTn>
                        </p:par>
                        <p:par>
                          <p:cTn id="105" fill="hold">
                            <p:stCondLst>
                              <p:cond delay="3500"/>
                            </p:stCondLst>
                            <p:childTnLst>
                              <p:par>
                                <p:cTn id="106" presetID="22" presetClass="entr" presetSubtype="8" fill="hold" nodeType="after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wipe(left)">
                                      <p:cBhvr>
                                        <p:cTn id="108" dur="500"/>
                                        <p:tgtEl>
                                          <p:spTgt spid="6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childTnLst>
                          </p:cTn>
                        </p:par>
                        <p:par>
                          <p:cTn id="114" fill="hold">
                            <p:stCondLst>
                              <p:cond delay="500"/>
                            </p:stCondLst>
                            <p:childTnLst>
                              <p:par>
                                <p:cTn id="115" presetID="53" presetClass="entr" presetSubtype="16"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p:cTn id="117" dur="500" fill="hold"/>
                                        <p:tgtEl>
                                          <p:spTgt spid="29"/>
                                        </p:tgtEl>
                                        <p:attrNameLst>
                                          <p:attrName>ppt_w</p:attrName>
                                        </p:attrNameLst>
                                      </p:cBhvr>
                                      <p:tavLst>
                                        <p:tav tm="0">
                                          <p:val>
                                            <p:fltVal val="0"/>
                                          </p:val>
                                        </p:tav>
                                        <p:tav tm="100000">
                                          <p:val>
                                            <p:strVal val="#ppt_w"/>
                                          </p:val>
                                        </p:tav>
                                      </p:tavLst>
                                    </p:anim>
                                    <p:anim calcmode="lin" valueType="num">
                                      <p:cBhvr>
                                        <p:cTn id="118" dur="500" fill="hold"/>
                                        <p:tgtEl>
                                          <p:spTgt spid="29"/>
                                        </p:tgtEl>
                                        <p:attrNameLst>
                                          <p:attrName>ppt_h</p:attrName>
                                        </p:attrNameLst>
                                      </p:cBhvr>
                                      <p:tavLst>
                                        <p:tav tm="0">
                                          <p:val>
                                            <p:fltVal val="0"/>
                                          </p:val>
                                        </p:tav>
                                        <p:tav tm="100000">
                                          <p:val>
                                            <p:strVal val="#ppt_h"/>
                                          </p:val>
                                        </p:tav>
                                      </p:tavLst>
                                    </p:anim>
                                    <p:animEffect transition="in" filter="fade">
                                      <p:cBhvr>
                                        <p:cTn id="119" dur="500"/>
                                        <p:tgtEl>
                                          <p:spTgt spid="29"/>
                                        </p:tgtEl>
                                      </p:cBhvr>
                                    </p:animEffect>
                                  </p:childTnLst>
                                </p:cTn>
                              </p:par>
                            </p:childTnLst>
                          </p:cTn>
                        </p:par>
                        <p:par>
                          <p:cTn id="120" fill="hold">
                            <p:stCondLst>
                              <p:cond delay="1000"/>
                            </p:stCondLst>
                            <p:childTnLst>
                              <p:par>
                                <p:cTn id="121" presetID="53" presetClass="entr" presetSubtype="16"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p:cTn id="123" dur="500" fill="hold"/>
                                        <p:tgtEl>
                                          <p:spTgt spid="30"/>
                                        </p:tgtEl>
                                        <p:attrNameLst>
                                          <p:attrName>ppt_w</p:attrName>
                                        </p:attrNameLst>
                                      </p:cBhvr>
                                      <p:tavLst>
                                        <p:tav tm="0">
                                          <p:val>
                                            <p:fltVal val="0"/>
                                          </p:val>
                                        </p:tav>
                                        <p:tav tm="100000">
                                          <p:val>
                                            <p:strVal val="#ppt_w"/>
                                          </p:val>
                                        </p:tav>
                                      </p:tavLst>
                                    </p:anim>
                                    <p:anim calcmode="lin" valueType="num">
                                      <p:cBhvr>
                                        <p:cTn id="124" dur="500" fill="hold"/>
                                        <p:tgtEl>
                                          <p:spTgt spid="30"/>
                                        </p:tgtEl>
                                        <p:attrNameLst>
                                          <p:attrName>ppt_h</p:attrName>
                                        </p:attrNameLst>
                                      </p:cBhvr>
                                      <p:tavLst>
                                        <p:tav tm="0">
                                          <p:val>
                                            <p:fltVal val="0"/>
                                          </p:val>
                                        </p:tav>
                                        <p:tav tm="100000">
                                          <p:val>
                                            <p:strVal val="#ppt_h"/>
                                          </p:val>
                                        </p:tav>
                                      </p:tavLst>
                                    </p:anim>
                                    <p:animEffect transition="in" filter="fade">
                                      <p:cBhvr>
                                        <p:cTn id="125" dur="500"/>
                                        <p:tgtEl>
                                          <p:spTgt spid="30"/>
                                        </p:tgtEl>
                                      </p:cBhvr>
                                    </p:animEffect>
                                  </p:childTnLst>
                                </p:cTn>
                              </p:par>
                            </p:childTnLst>
                          </p:cTn>
                        </p:par>
                        <p:par>
                          <p:cTn id="126" fill="hold">
                            <p:stCondLst>
                              <p:cond delay="1500"/>
                            </p:stCondLst>
                            <p:childTnLst>
                              <p:par>
                                <p:cTn id="127" presetID="53" presetClass="entr" presetSubtype="16" fill="hold" grpId="0" nodeType="afterEffect">
                                  <p:stCondLst>
                                    <p:cond delay="0"/>
                                  </p:stCondLst>
                                  <p:childTnLst>
                                    <p:set>
                                      <p:cBhvr>
                                        <p:cTn id="128" dur="1" fill="hold">
                                          <p:stCondLst>
                                            <p:cond delay="0"/>
                                          </p:stCondLst>
                                        </p:cTn>
                                        <p:tgtEl>
                                          <p:spTgt spid="31"/>
                                        </p:tgtEl>
                                        <p:attrNameLst>
                                          <p:attrName>style.visibility</p:attrName>
                                        </p:attrNameLst>
                                      </p:cBhvr>
                                      <p:to>
                                        <p:strVal val="visible"/>
                                      </p:to>
                                    </p:set>
                                    <p:anim calcmode="lin" valueType="num">
                                      <p:cBhvr>
                                        <p:cTn id="129" dur="500" fill="hold"/>
                                        <p:tgtEl>
                                          <p:spTgt spid="31"/>
                                        </p:tgtEl>
                                        <p:attrNameLst>
                                          <p:attrName>ppt_w</p:attrName>
                                        </p:attrNameLst>
                                      </p:cBhvr>
                                      <p:tavLst>
                                        <p:tav tm="0">
                                          <p:val>
                                            <p:fltVal val="0"/>
                                          </p:val>
                                        </p:tav>
                                        <p:tav tm="100000">
                                          <p:val>
                                            <p:strVal val="#ppt_w"/>
                                          </p:val>
                                        </p:tav>
                                      </p:tavLst>
                                    </p:anim>
                                    <p:anim calcmode="lin" valueType="num">
                                      <p:cBhvr>
                                        <p:cTn id="130" dur="500" fill="hold"/>
                                        <p:tgtEl>
                                          <p:spTgt spid="31"/>
                                        </p:tgtEl>
                                        <p:attrNameLst>
                                          <p:attrName>ppt_h</p:attrName>
                                        </p:attrNameLst>
                                      </p:cBhvr>
                                      <p:tavLst>
                                        <p:tav tm="0">
                                          <p:val>
                                            <p:fltVal val="0"/>
                                          </p:val>
                                        </p:tav>
                                        <p:tav tm="100000">
                                          <p:val>
                                            <p:strVal val="#ppt_h"/>
                                          </p:val>
                                        </p:tav>
                                      </p:tavLst>
                                    </p:anim>
                                    <p:animEffect transition="in" filter="fade">
                                      <p:cBhvr>
                                        <p:cTn id="131" dur="500"/>
                                        <p:tgtEl>
                                          <p:spTgt spid="31"/>
                                        </p:tgtEl>
                                      </p:cBhvr>
                                    </p:animEffect>
                                  </p:childTnLst>
                                </p:cTn>
                              </p:par>
                            </p:childTnLst>
                          </p:cTn>
                        </p:par>
                        <p:par>
                          <p:cTn id="132" fill="hold">
                            <p:stCondLst>
                              <p:cond delay="2000"/>
                            </p:stCondLst>
                            <p:childTnLst>
                              <p:par>
                                <p:cTn id="133" presetID="22" presetClass="entr" presetSubtype="1" fill="hold" nodeType="after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wipe(up)">
                                      <p:cBhvr>
                                        <p:cTn id="135" dur="500"/>
                                        <p:tgtEl>
                                          <p:spTgt spid="32"/>
                                        </p:tgtEl>
                                      </p:cBhvr>
                                    </p:animEffect>
                                  </p:childTnLst>
                                </p:cTn>
                              </p:par>
                            </p:childTnLst>
                          </p:cTn>
                        </p:par>
                        <p:par>
                          <p:cTn id="136" fill="hold">
                            <p:stCondLst>
                              <p:cond delay="2500"/>
                            </p:stCondLst>
                            <p:childTnLst>
                              <p:par>
                                <p:cTn id="137" presetID="53" presetClass="entr" presetSubtype="16"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500" fill="hold"/>
                                        <p:tgtEl>
                                          <p:spTgt spid="33"/>
                                        </p:tgtEl>
                                        <p:attrNameLst>
                                          <p:attrName>ppt_w</p:attrName>
                                        </p:attrNameLst>
                                      </p:cBhvr>
                                      <p:tavLst>
                                        <p:tav tm="0">
                                          <p:val>
                                            <p:fltVal val="0"/>
                                          </p:val>
                                        </p:tav>
                                        <p:tav tm="100000">
                                          <p:val>
                                            <p:strVal val="#ppt_w"/>
                                          </p:val>
                                        </p:tav>
                                      </p:tavLst>
                                    </p:anim>
                                    <p:anim calcmode="lin" valueType="num">
                                      <p:cBhvr>
                                        <p:cTn id="140" dur="500" fill="hold"/>
                                        <p:tgtEl>
                                          <p:spTgt spid="33"/>
                                        </p:tgtEl>
                                        <p:attrNameLst>
                                          <p:attrName>ppt_h</p:attrName>
                                        </p:attrNameLst>
                                      </p:cBhvr>
                                      <p:tavLst>
                                        <p:tav tm="0">
                                          <p:val>
                                            <p:fltVal val="0"/>
                                          </p:val>
                                        </p:tav>
                                        <p:tav tm="100000">
                                          <p:val>
                                            <p:strVal val="#ppt_h"/>
                                          </p:val>
                                        </p:tav>
                                      </p:tavLst>
                                    </p:anim>
                                    <p:animEffect transition="in" filter="fade">
                                      <p:cBhvr>
                                        <p:cTn id="141" dur="500"/>
                                        <p:tgtEl>
                                          <p:spTgt spid="33"/>
                                        </p:tgtEl>
                                      </p:cBhvr>
                                    </p:animEffect>
                                  </p:childTnLst>
                                </p:cTn>
                              </p:par>
                            </p:childTnLst>
                          </p:cTn>
                        </p:par>
                        <p:par>
                          <p:cTn id="142" fill="hold">
                            <p:stCondLst>
                              <p:cond delay="3000"/>
                            </p:stCondLst>
                            <p:childTnLst>
                              <p:par>
                                <p:cTn id="143" presetID="53" presetClass="entr" presetSubtype="16" fill="hold" grpId="0" nodeType="afterEffect">
                                  <p:stCondLst>
                                    <p:cond delay="0"/>
                                  </p:stCondLst>
                                  <p:childTnLst>
                                    <p:set>
                                      <p:cBhvr>
                                        <p:cTn id="144" dur="1" fill="hold">
                                          <p:stCondLst>
                                            <p:cond delay="0"/>
                                          </p:stCondLst>
                                        </p:cTn>
                                        <p:tgtEl>
                                          <p:spTgt spid="27"/>
                                        </p:tgtEl>
                                        <p:attrNameLst>
                                          <p:attrName>style.visibility</p:attrName>
                                        </p:attrNameLst>
                                      </p:cBhvr>
                                      <p:to>
                                        <p:strVal val="visible"/>
                                      </p:to>
                                    </p:set>
                                    <p:anim calcmode="lin" valueType="num">
                                      <p:cBhvr>
                                        <p:cTn id="145" dur="500" fill="hold"/>
                                        <p:tgtEl>
                                          <p:spTgt spid="27"/>
                                        </p:tgtEl>
                                        <p:attrNameLst>
                                          <p:attrName>ppt_w</p:attrName>
                                        </p:attrNameLst>
                                      </p:cBhvr>
                                      <p:tavLst>
                                        <p:tav tm="0">
                                          <p:val>
                                            <p:fltVal val="0"/>
                                          </p:val>
                                        </p:tav>
                                        <p:tav tm="100000">
                                          <p:val>
                                            <p:strVal val="#ppt_w"/>
                                          </p:val>
                                        </p:tav>
                                      </p:tavLst>
                                    </p:anim>
                                    <p:anim calcmode="lin" valueType="num">
                                      <p:cBhvr>
                                        <p:cTn id="146" dur="500" fill="hold"/>
                                        <p:tgtEl>
                                          <p:spTgt spid="27"/>
                                        </p:tgtEl>
                                        <p:attrNameLst>
                                          <p:attrName>ppt_h</p:attrName>
                                        </p:attrNameLst>
                                      </p:cBhvr>
                                      <p:tavLst>
                                        <p:tav tm="0">
                                          <p:val>
                                            <p:fltVal val="0"/>
                                          </p:val>
                                        </p:tav>
                                        <p:tav tm="100000">
                                          <p:val>
                                            <p:strVal val="#ppt_h"/>
                                          </p:val>
                                        </p:tav>
                                      </p:tavLst>
                                    </p:anim>
                                    <p:animEffect transition="in" filter="fade">
                                      <p:cBhvr>
                                        <p:cTn id="147" dur="500"/>
                                        <p:tgtEl>
                                          <p:spTgt spid="27"/>
                                        </p:tgtEl>
                                      </p:cBhvr>
                                    </p:animEffect>
                                  </p:childTnLst>
                                </p:cTn>
                              </p:par>
                              <p:par>
                                <p:cTn id="148" presetID="47" presetClass="entr" presetSubtype="0" fill="hold" grpId="0" nodeType="with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fade">
                                      <p:cBhvr>
                                        <p:cTn id="150" dur="500"/>
                                        <p:tgtEl>
                                          <p:spTgt spid="34"/>
                                        </p:tgtEl>
                                      </p:cBhvr>
                                    </p:animEffect>
                                    <p:anim calcmode="lin" valueType="num">
                                      <p:cBhvr>
                                        <p:cTn id="151" dur="500" fill="hold"/>
                                        <p:tgtEl>
                                          <p:spTgt spid="34"/>
                                        </p:tgtEl>
                                        <p:attrNameLst>
                                          <p:attrName>ppt_x</p:attrName>
                                        </p:attrNameLst>
                                      </p:cBhvr>
                                      <p:tavLst>
                                        <p:tav tm="0">
                                          <p:val>
                                            <p:strVal val="#ppt_x"/>
                                          </p:val>
                                        </p:tav>
                                        <p:tav tm="100000">
                                          <p:val>
                                            <p:strVal val="#ppt_x"/>
                                          </p:val>
                                        </p:tav>
                                      </p:tavLst>
                                    </p:anim>
                                    <p:anim calcmode="lin" valueType="num">
                                      <p:cBhvr>
                                        <p:cTn id="152" dur="500" fill="hold"/>
                                        <p:tgtEl>
                                          <p:spTgt spid="34"/>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5"/>
                                        </p:tgtEl>
                                        <p:attrNameLst>
                                          <p:attrName>style.visibility</p:attrName>
                                        </p:attrNameLst>
                                      </p:cBhvr>
                                      <p:to>
                                        <p:strVal val="visible"/>
                                      </p:to>
                                    </p:set>
                                    <p:animEffect transition="in" filter="fade">
                                      <p:cBhvr>
                                        <p:cTn id="155" dur="500"/>
                                        <p:tgtEl>
                                          <p:spTgt spid="35"/>
                                        </p:tgtEl>
                                      </p:cBhvr>
                                    </p:animEffect>
                                    <p:anim calcmode="lin" valueType="num">
                                      <p:cBhvr>
                                        <p:cTn id="156" dur="500" fill="hold"/>
                                        <p:tgtEl>
                                          <p:spTgt spid="35"/>
                                        </p:tgtEl>
                                        <p:attrNameLst>
                                          <p:attrName>ppt_x</p:attrName>
                                        </p:attrNameLst>
                                      </p:cBhvr>
                                      <p:tavLst>
                                        <p:tav tm="0">
                                          <p:val>
                                            <p:strVal val="#ppt_x"/>
                                          </p:val>
                                        </p:tav>
                                        <p:tav tm="100000">
                                          <p:val>
                                            <p:strVal val="#ppt_x"/>
                                          </p:val>
                                        </p:tav>
                                      </p:tavLst>
                                    </p:anim>
                                    <p:anim calcmode="lin" valueType="num">
                                      <p:cBhvr>
                                        <p:cTn id="157" dur="500" fill="hold"/>
                                        <p:tgtEl>
                                          <p:spTgt spid="35"/>
                                        </p:tgtEl>
                                        <p:attrNameLst>
                                          <p:attrName>ppt_y</p:attrName>
                                        </p:attrNameLst>
                                      </p:cBhvr>
                                      <p:tavLst>
                                        <p:tav tm="0">
                                          <p:val>
                                            <p:strVal val="#ppt_y+.1"/>
                                          </p:val>
                                        </p:tav>
                                        <p:tav tm="100000">
                                          <p:val>
                                            <p:strVal val="#ppt_y"/>
                                          </p:val>
                                        </p:tav>
                                      </p:tavLst>
                                    </p:anim>
                                  </p:childTnLst>
                                </p:cTn>
                              </p:par>
                            </p:childTnLst>
                          </p:cTn>
                        </p:par>
                        <p:par>
                          <p:cTn id="158" fill="hold">
                            <p:stCondLst>
                              <p:cond delay="3500"/>
                            </p:stCondLst>
                            <p:childTnLst>
                              <p:par>
                                <p:cTn id="159" presetID="22" presetClass="entr" presetSubtype="8"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left)">
                                      <p:cBhvr>
                                        <p:cTn id="161" dur="500"/>
                                        <p:tgtEl>
                                          <p:spTgt spid="6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wipe(left)">
                                      <p:cBhvr>
                                        <p:cTn id="166" dur="500"/>
                                        <p:tgtEl>
                                          <p:spTgt spid="44"/>
                                        </p:tgtEl>
                                      </p:cBhvr>
                                    </p:animEffect>
                                  </p:childTnLst>
                                </p:cTn>
                              </p:par>
                            </p:childTnLst>
                          </p:cTn>
                        </p:par>
                        <p:par>
                          <p:cTn id="167" fill="hold">
                            <p:stCondLst>
                              <p:cond delay="500"/>
                            </p:stCondLst>
                            <p:childTnLst>
                              <p:par>
                                <p:cTn id="168" presetID="53" presetClass="entr" presetSubtype="16" fill="hold" grpId="0" nodeType="afterEffect">
                                  <p:stCondLst>
                                    <p:cond delay="0"/>
                                  </p:stCondLst>
                                  <p:childTnLst>
                                    <p:set>
                                      <p:cBhvr>
                                        <p:cTn id="169" dur="1" fill="hold">
                                          <p:stCondLst>
                                            <p:cond delay="0"/>
                                          </p:stCondLst>
                                        </p:cTn>
                                        <p:tgtEl>
                                          <p:spTgt spid="46"/>
                                        </p:tgtEl>
                                        <p:attrNameLst>
                                          <p:attrName>style.visibility</p:attrName>
                                        </p:attrNameLst>
                                      </p:cBhvr>
                                      <p:to>
                                        <p:strVal val="visible"/>
                                      </p:to>
                                    </p:set>
                                    <p:anim calcmode="lin" valueType="num">
                                      <p:cBhvr>
                                        <p:cTn id="170" dur="500" fill="hold"/>
                                        <p:tgtEl>
                                          <p:spTgt spid="46"/>
                                        </p:tgtEl>
                                        <p:attrNameLst>
                                          <p:attrName>ppt_w</p:attrName>
                                        </p:attrNameLst>
                                      </p:cBhvr>
                                      <p:tavLst>
                                        <p:tav tm="0">
                                          <p:val>
                                            <p:fltVal val="0"/>
                                          </p:val>
                                        </p:tav>
                                        <p:tav tm="100000">
                                          <p:val>
                                            <p:strVal val="#ppt_w"/>
                                          </p:val>
                                        </p:tav>
                                      </p:tavLst>
                                    </p:anim>
                                    <p:anim calcmode="lin" valueType="num">
                                      <p:cBhvr>
                                        <p:cTn id="171" dur="500" fill="hold"/>
                                        <p:tgtEl>
                                          <p:spTgt spid="46"/>
                                        </p:tgtEl>
                                        <p:attrNameLst>
                                          <p:attrName>ppt_h</p:attrName>
                                        </p:attrNameLst>
                                      </p:cBhvr>
                                      <p:tavLst>
                                        <p:tav tm="0">
                                          <p:val>
                                            <p:fltVal val="0"/>
                                          </p:val>
                                        </p:tav>
                                        <p:tav tm="100000">
                                          <p:val>
                                            <p:strVal val="#ppt_h"/>
                                          </p:val>
                                        </p:tav>
                                      </p:tavLst>
                                    </p:anim>
                                    <p:animEffect transition="in" filter="fade">
                                      <p:cBhvr>
                                        <p:cTn id="172" dur="500"/>
                                        <p:tgtEl>
                                          <p:spTgt spid="46"/>
                                        </p:tgtEl>
                                      </p:cBhvr>
                                    </p:animEffect>
                                  </p:childTnLst>
                                </p:cTn>
                              </p:par>
                            </p:childTnLst>
                          </p:cTn>
                        </p:par>
                        <p:par>
                          <p:cTn id="173" fill="hold">
                            <p:stCondLst>
                              <p:cond delay="1000"/>
                            </p:stCondLst>
                            <p:childTnLst>
                              <p:par>
                                <p:cTn id="174" presetID="53" presetClass="entr" presetSubtype="16" fill="hold" grpId="0" nodeType="afterEffect">
                                  <p:stCondLst>
                                    <p:cond delay="0"/>
                                  </p:stCondLst>
                                  <p:childTnLst>
                                    <p:set>
                                      <p:cBhvr>
                                        <p:cTn id="175" dur="1" fill="hold">
                                          <p:stCondLst>
                                            <p:cond delay="0"/>
                                          </p:stCondLst>
                                        </p:cTn>
                                        <p:tgtEl>
                                          <p:spTgt spid="47"/>
                                        </p:tgtEl>
                                        <p:attrNameLst>
                                          <p:attrName>style.visibility</p:attrName>
                                        </p:attrNameLst>
                                      </p:cBhvr>
                                      <p:to>
                                        <p:strVal val="visible"/>
                                      </p:to>
                                    </p:set>
                                    <p:anim calcmode="lin" valueType="num">
                                      <p:cBhvr>
                                        <p:cTn id="176" dur="500" fill="hold"/>
                                        <p:tgtEl>
                                          <p:spTgt spid="47"/>
                                        </p:tgtEl>
                                        <p:attrNameLst>
                                          <p:attrName>ppt_w</p:attrName>
                                        </p:attrNameLst>
                                      </p:cBhvr>
                                      <p:tavLst>
                                        <p:tav tm="0">
                                          <p:val>
                                            <p:fltVal val="0"/>
                                          </p:val>
                                        </p:tav>
                                        <p:tav tm="100000">
                                          <p:val>
                                            <p:strVal val="#ppt_w"/>
                                          </p:val>
                                        </p:tav>
                                      </p:tavLst>
                                    </p:anim>
                                    <p:anim calcmode="lin" valueType="num">
                                      <p:cBhvr>
                                        <p:cTn id="177" dur="500" fill="hold"/>
                                        <p:tgtEl>
                                          <p:spTgt spid="47"/>
                                        </p:tgtEl>
                                        <p:attrNameLst>
                                          <p:attrName>ppt_h</p:attrName>
                                        </p:attrNameLst>
                                      </p:cBhvr>
                                      <p:tavLst>
                                        <p:tav tm="0">
                                          <p:val>
                                            <p:fltVal val="0"/>
                                          </p:val>
                                        </p:tav>
                                        <p:tav tm="100000">
                                          <p:val>
                                            <p:strVal val="#ppt_h"/>
                                          </p:val>
                                        </p:tav>
                                      </p:tavLst>
                                    </p:anim>
                                    <p:animEffect transition="in" filter="fade">
                                      <p:cBhvr>
                                        <p:cTn id="178" dur="500"/>
                                        <p:tgtEl>
                                          <p:spTgt spid="47"/>
                                        </p:tgtEl>
                                      </p:cBhvr>
                                    </p:animEffect>
                                  </p:childTnLst>
                                </p:cTn>
                              </p:par>
                            </p:childTnLst>
                          </p:cTn>
                        </p:par>
                        <p:par>
                          <p:cTn id="179" fill="hold">
                            <p:stCondLst>
                              <p:cond delay="1500"/>
                            </p:stCondLst>
                            <p:childTnLst>
                              <p:par>
                                <p:cTn id="180" presetID="53" presetClass="entr" presetSubtype="16" fill="hold" grpId="0" nodeType="afterEffect">
                                  <p:stCondLst>
                                    <p:cond delay="0"/>
                                  </p:stCondLst>
                                  <p:childTnLst>
                                    <p:set>
                                      <p:cBhvr>
                                        <p:cTn id="181" dur="1" fill="hold">
                                          <p:stCondLst>
                                            <p:cond delay="0"/>
                                          </p:stCondLst>
                                        </p:cTn>
                                        <p:tgtEl>
                                          <p:spTgt spid="48"/>
                                        </p:tgtEl>
                                        <p:attrNameLst>
                                          <p:attrName>style.visibility</p:attrName>
                                        </p:attrNameLst>
                                      </p:cBhvr>
                                      <p:to>
                                        <p:strVal val="visible"/>
                                      </p:to>
                                    </p:set>
                                    <p:anim calcmode="lin" valueType="num">
                                      <p:cBhvr>
                                        <p:cTn id="182" dur="500" fill="hold"/>
                                        <p:tgtEl>
                                          <p:spTgt spid="48"/>
                                        </p:tgtEl>
                                        <p:attrNameLst>
                                          <p:attrName>ppt_w</p:attrName>
                                        </p:attrNameLst>
                                      </p:cBhvr>
                                      <p:tavLst>
                                        <p:tav tm="0">
                                          <p:val>
                                            <p:fltVal val="0"/>
                                          </p:val>
                                        </p:tav>
                                        <p:tav tm="100000">
                                          <p:val>
                                            <p:strVal val="#ppt_w"/>
                                          </p:val>
                                        </p:tav>
                                      </p:tavLst>
                                    </p:anim>
                                    <p:anim calcmode="lin" valueType="num">
                                      <p:cBhvr>
                                        <p:cTn id="183" dur="500" fill="hold"/>
                                        <p:tgtEl>
                                          <p:spTgt spid="48"/>
                                        </p:tgtEl>
                                        <p:attrNameLst>
                                          <p:attrName>ppt_h</p:attrName>
                                        </p:attrNameLst>
                                      </p:cBhvr>
                                      <p:tavLst>
                                        <p:tav tm="0">
                                          <p:val>
                                            <p:fltVal val="0"/>
                                          </p:val>
                                        </p:tav>
                                        <p:tav tm="100000">
                                          <p:val>
                                            <p:strVal val="#ppt_h"/>
                                          </p:val>
                                        </p:tav>
                                      </p:tavLst>
                                    </p:anim>
                                    <p:animEffect transition="in" filter="fade">
                                      <p:cBhvr>
                                        <p:cTn id="184" dur="500"/>
                                        <p:tgtEl>
                                          <p:spTgt spid="48"/>
                                        </p:tgtEl>
                                      </p:cBhvr>
                                    </p:animEffect>
                                  </p:childTnLst>
                                </p:cTn>
                              </p:par>
                            </p:childTnLst>
                          </p:cTn>
                        </p:par>
                        <p:par>
                          <p:cTn id="185" fill="hold">
                            <p:stCondLst>
                              <p:cond delay="2000"/>
                            </p:stCondLst>
                            <p:childTnLst>
                              <p:par>
                                <p:cTn id="186" presetID="22" presetClass="entr" presetSubtype="4" fill="hold" nodeType="afterEffect">
                                  <p:stCondLst>
                                    <p:cond delay="0"/>
                                  </p:stCondLst>
                                  <p:childTnLst>
                                    <p:set>
                                      <p:cBhvr>
                                        <p:cTn id="187" dur="1" fill="hold">
                                          <p:stCondLst>
                                            <p:cond delay="0"/>
                                          </p:stCondLst>
                                        </p:cTn>
                                        <p:tgtEl>
                                          <p:spTgt spid="49"/>
                                        </p:tgtEl>
                                        <p:attrNameLst>
                                          <p:attrName>style.visibility</p:attrName>
                                        </p:attrNameLst>
                                      </p:cBhvr>
                                      <p:to>
                                        <p:strVal val="visible"/>
                                      </p:to>
                                    </p:set>
                                    <p:animEffect transition="in" filter="wipe(down)">
                                      <p:cBhvr>
                                        <p:cTn id="188" dur="500"/>
                                        <p:tgtEl>
                                          <p:spTgt spid="49"/>
                                        </p:tgtEl>
                                      </p:cBhvr>
                                    </p:animEffect>
                                  </p:childTnLst>
                                </p:cTn>
                              </p:par>
                            </p:childTnLst>
                          </p:cTn>
                        </p:par>
                        <p:par>
                          <p:cTn id="189" fill="hold">
                            <p:stCondLst>
                              <p:cond delay="2500"/>
                            </p:stCondLst>
                            <p:childTnLst>
                              <p:par>
                                <p:cTn id="190" presetID="53" presetClass="entr" presetSubtype="16" fill="hold" grpId="0" nodeType="afterEffect">
                                  <p:stCondLst>
                                    <p:cond delay="0"/>
                                  </p:stCondLst>
                                  <p:childTnLst>
                                    <p:set>
                                      <p:cBhvr>
                                        <p:cTn id="191" dur="1" fill="hold">
                                          <p:stCondLst>
                                            <p:cond delay="0"/>
                                          </p:stCondLst>
                                        </p:cTn>
                                        <p:tgtEl>
                                          <p:spTgt spid="50"/>
                                        </p:tgtEl>
                                        <p:attrNameLst>
                                          <p:attrName>style.visibility</p:attrName>
                                        </p:attrNameLst>
                                      </p:cBhvr>
                                      <p:to>
                                        <p:strVal val="visible"/>
                                      </p:to>
                                    </p:set>
                                    <p:anim calcmode="lin" valueType="num">
                                      <p:cBhvr>
                                        <p:cTn id="192" dur="500" fill="hold"/>
                                        <p:tgtEl>
                                          <p:spTgt spid="50"/>
                                        </p:tgtEl>
                                        <p:attrNameLst>
                                          <p:attrName>ppt_w</p:attrName>
                                        </p:attrNameLst>
                                      </p:cBhvr>
                                      <p:tavLst>
                                        <p:tav tm="0">
                                          <p:val>
                                            <p:fltVal val="0"/>
                                          </p:val>
                                        </p:tav>
                                        <p:tav tm="100000">
                                          <p:val>
                                            <p:strVal val="#ppt_w"/>
                                          </p:val>
                                        </p:tav>
                                      </p:tavLst>
                                    </p:anim>
                                    <p:anim calcmode="lin" valueType="num">
                                      <p:cBhvr>
                                        <p:cTn id="193" dur="500" fill="hold"/>
                                        <p:tgtEl>
                                          <p:spTgt spid="50"/>
                                        </p:tgtEl>
                                        <p:attrNameLst>
                                          <p:attrName>ppt_h</p:attrName>
                                        </p:attrNameLst>
                                      </p:cBhvr>
                                      <p:tavLst>
                                        <p:tav tm="0">
                                          <p:val>
                                            <p:fltVal val="0"/>
                                          </p:val>
                                        </p:tav>
                                        <p:tav tm="100000">
                                          <p:val>
                                            <p:strVal val="#ppt_h"/>
                                          </p:val>
                                        </p:tav>
                                      </p:tavLst>
                                    </p:anim>
                                    <p:animEffect transition="in" filter="fade">
                                      <p:cBhvr>
                                        <p:cTn id="194" dur="500"/>
                                        <p:tgtEl>
                                          <p:spTgt spid="50"/>
                                        </p:tgtEl>
                                      </p:cBhvr>
                                    </p:animEffect>
                                  </p:childTnLst>
                                </p:cTn>
                              </p:par>
                            </p:childTnLst>
                          </p:cTn>
                        </p:par>
                        <p:par>
                          <p:cTn id="195" fill="hold">
                            <p:stCondLst>
                              <p:cond delay="3000"/>
                            </p:stCondLst>
                            <p:childTnLst>
                              <p:par>
                                <p:cTn id="196" presetID="53" presetClass="entr" presetSubtype="16" fill="hold" grpId="0" nodeType="afterEffect">
                                  <p:stCondLst>
                                    <p:cond delay="0"/>
                                  </p:stCondLst>
                                  <p:childTnLst>
                                    <p:set>
                                      <p:cBhvr>
                                        <p:cTn id="197" dur="1" fill="hold">
                                          <p:stCondLst>
                                            <p:cond delay="0"/>
                                          </p:stCondLst>
                                        </p:cTn>
                                        <p:tgtEl>
                                          <p:spTgt spid="45"/>
                                        </p:tgtEl>
                                        <p:attrNameLst>
                                          <p:attrName>style.visibility</p:attrName>
                                        </p:attrNameLst>
                                      </p:cBhvr>
                                      <p:to>
                                        <p:strVal val="visible"/>
                                      </p:to>
                                    </p:set>
                                    <p:anim calcmode="lin" valueType="num">
                                      <p:cBhvr>
                                        <p:cTn id="198" dur="500" fill="hold"/>
                                        <p:tgtEl>
                                          <p:spTgt spid="45"/>
                                        </p:tgtEl>
                                        <p:attrNameLst>
                                          <p:attrName>ppt_w</p:attrName>
                                        </p:attrNameLst>
                                      </p:cBhvr>
                                      <p:tavLst>
                                        <p:tav tm="0">
                                          <p:val>
                                            <p:fltVal val="0"/>
                                          </p:val>
                                        </p:tav>
                                        <p:tav tm="100000">
                                          <p:val>
                                            <p:strVal val="#ppt_w"/>
                                          </p:val>
                                        </p:tav>
                                      </p:tavLst>
                                    </p:anim>
                                    <p:anim calcmode="lin" valueType="num">
                                      <p:cBhvr>
                                        <p:cTn id="199" dur="500" fill="hold"/>
                                        <p:tgtEl>
                                          <p:spTgt spid="45"/>
                                        </p:tgtEl>
                                        <p:attrNameLst>
                                          <p:attrName>ppt_h</p:attrName>
                                        </p:attrNameLst>
                                      </p:cBhvr>
                                      <p:tavLst>
                                        <p:tav tm="0">
                                          <p:val>
                                            <p:fltVal val="0"/>
                                          </p:val>
                                        </p:tav>
                                        <p:tav tm="100000">
                                          <p:val>
                                            <p:strVal val="#ppt_h"/>
                                          </p:val>
                                        </p:tav>
                                      </p:tavLst>
                                    </p:anim>
                                    <p:animEffect transition="in" filter="fade">
                                      <p:cBhvr>
                                        <p:cTn id="200" dur="500"/>
                                        <p:tgtEl>
                                          <p:spTgt spid="45"/>
                                        </p:tgtEl>
                                      </p:cBhvr>
                                    </p:animEffect>
                                  </p:childTnLst>
                                </p:cTn>
                              </p:par>
                              <p:par>
                                <p:cTn id="201" presetID="42" presetClass="entr" presetSubtype="0"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fade">
                                      <p:cBhvr>
                                        <p:cTn id="203" dur="500"/>
                                        <p:tgtEl>
                                          <p:spTgt spid="51"/>
                                        </p:tgtEl>
                                      </p:cBhvr>
                                    </p:animEffect>
                                    <p:anim calcmode="lin" valueType="num">
                                      <p:cBhvr>
                                        <p:cTn id="204" dur="500" fill="hold"/>
                                        <p:tgtEl>
                                          <p:spTgt spid="51"/>
                                        </p:tgtEl>
                                        <p:attrNameLst>
                                          <p:attrName>ppt_x</p:attrName>
                                        </p:attrNameLst>
                                      </p:cBhvr>
                                      <p:tavLst>
                                        <p:tav tm="0">
                                          <p:val>
                                            <p:strVal val="#ppt_x"/>
                                          </p:val>
                                        </p:tav>
                                        <p:tav tm="100000">
                                          <p:val>
                                            <p:strVal val="#ppt_x"/>
                                          </p:val>
                                        </p:tav>
                                      </p:tavLst>
                                    </p:anim>
                                    <p:anim calcmode="lin" valueType="num">
                                      <p:cBhvr>
                                        <p:cTn id="205" dur="500" fill="hold"/>
                                        <p:tgtEl>
                                          <p:spTgt spid="51"/>
                                        </p:tgtEl>
                                        <p:attrNameLst>
                                          <p:attrName>ppt_y</p:attrName>
                                        </p:attrNameLst>
                                      </p:cBhvr>
                                      <p:tavLst>
                                        <p:tav tm="0">
                                          <p:val>
                                            <p:strVal val="#ppt_y+.1"/>
                                          </p:val>
                                        </p:tav>
                                        <p:tav tm="100000">
                                          <p:val>
                                            <p:strVal val="#ppt_y"/>
                                          </p:val>
                                        </p:tav>
                                      </p:tavLst>
                                    </p:anim>
                                  </p:childTnLst>
                                </p:cTn>
                              </p:par>
                              <p:par>
                                <p:cTn id="206" presetID="47" presetClass="entr" presetSubtype="0" fill="hold" grpId="0" nodeType="withEffect">
                                  <p:stCondLst>
                                    <p:cond delay="0"/>
                                  </p:stCondLst>
                                  <p:childTnLst>
                                    <p:set>
                                      <p:cBhvr>
                                        <p:cTn id="207" dur="1" fill="hold">
                                          <p:stCondLst>
                                            <p:cond delay="0"/>
                                          </p:stCondLst>
                                        </p:cTn>
                                        <p:tgtEl>
                                          <p:spTgt spid="52"/>
                                        </p:tgtEl>
                                        <p:attrNameLst>
                                          <p:attrName>style.visibility</p:attrName>
                                        </p:attrNameLst>
                                      </p:cBhvr>
                                      <p:to>
                                        <p:strVal val="visible"/>
                                      </p:to>
                                    </p:set>
                                    <p:animEffect transition="in" filter="fade">
                                      <p:cBhvr>
                                        <p:cTn id="208" dur="500"/>
                                        <p:tgtEl>
                                          <p:spTgt spid="52"/>
                                        </p:tgtEl>
                                      </p:cBhvr>
                                    </p:animEffect>
                                    <p:anim calcmode="lin" valueType="num">
                                      <p:cBhvr>
                                        <p:cTn id="209" dur="500" fill="hold"/>
                                        <p:tgtEl>
                                          <p:spTgt spid="52"/>
                                        </p:tgtEl>
                                        <p:attrNameLst>
                                          <p:attrName>ppt_x</p:attrName>
                                        </p:attrNameLst>
                                      </p:cBhvr>
                                      <p:tavLst>
                                        <p:tav tm="0">
                                          <p:val>
                                            <p:strVal val="#ppt_x"/>
                                          </p:val>
                                        </p:tav>
                                        <p:tav tm="100000">
                                          <p:val>
                                            <p:strVal val="#ppt_x"/>
                                          </p:val>
                                        </p:tav>
                                      </p:tavLst>
                                    </p:anim>
                                    <p:anim calcmode="lin" valueType="num">
                                      <p:cBhvr>
                                        <p:cTn id="210" dur="500" fill="hold"/>
                                        <p:tgtEl>
                                          <p:spTgt spid="52"/>
                                        </p:tgtEl>
                                        <p:attrNameLst>
                                          <p:attrName>ppt_y</p:attrName>
                                        </p:attrNameLst>
                                      </p:cBhvr>
                                      <p:tavLst>
                                        <p:tav tm="0">
                                          <p:val>
                                            <p:strVal val="#ppt_y-.1"/>
                                          </p:val>
                                        </p:tav>
                                        <p:tav tm="100000">
                                          <p:val>
                                            <p:strVal val="#ppt_y"/>
                                          </p:val>
                                        </p:tav>
                                      </p:tavLst>
                                    </p:anim>
                                  </p:childTnLst>
                                </p:cTn>
                              </p:par>
                            </p:childTnLst>
                          </p:cTn>
                        </p:par>
                        <p:par>
                          <p:cTn id="211" fill="hold">
                            <p:stCondLst>
                              <p:cond delay="3500"/>
                            </p:stCondLst>
                            <p:childTnLst>
                              <p:par>
                                <p:cTn id="212" presetID="22" presetClass="entr" presetSubtype="8" fill="hold" nodeType="afterEffect">
                                  <p:stCondLst>
                                    <p:cond delay="0"/>
                                  </p:stCondLst>
                                  <p:childTnLst>
                                    <p:set>
                                      <p:cBhvr>
                                        <p:cTn id="213" dur="1" fill="hold">
                                          <p:stCondLst>
                                            <p:cond delay="0"/>
                                          </p:stCondLst>
                                        </p:cTn>
                                        <p:tgtEl>
                                          <p:spTgt spid="69"/>
                                        </p:tgtEl>
                                        <p:attrNameLst>
                                          <p:attrName>style.visibility</p:attrName>
                                        </p:attrNameLst>
                                      </p:cBhvr>
                                      <p:to>
                                        <p:strVal val="visible"/>
                                      </p:to>
                                    </p:set>
                                    <p:animEffect transition="in" filter="wipe(left)">
                                      <p:cBhvr>
                                        <p:cTn id="214" dur="500"/>
                                        <p:tgtEl>
                                          <p:spTgt spid="69"/>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nodeType="clickEffect">
                                  <p:stCondLst>
                                    <p:cond delay="0"/>
                                  </p:stCondLst>
                                  <p:childTnLst>
                                    <p:set>
                                      <p:cBhvr>
                                        <p:cTn id="218" dur="1" fill="hold">
                                          <p:stCondLst>
                                            <p:cond delay="0"/>
                                          </p:stCondLst>
                                        </p:cTn>
                                        <p:tgtEl>
                                          <p:spTgt spid="54"/>
                                        </p:tgtEl>
                                        <p:attrNameLst>
                                          <p:attrName>style.visibility</p:attrName>
                                        </p:attrNameLst>
                                      </p:cBhvr>
                                      <p:to>
                                        <p:strVal val="visible"/>
                                      </p:to>
                                    </p:set>
                                    <p:animEffect transition="in" filter="wipe(left)">
                                      <p:cBhvr>
                                        <p:cTn id="219" dur="500"/>
                                        <p:tgtEl>
                                          <p:spTgt spid="54"/>
                                        </p:tgtEl>
                                      </p:cBhvr>
                                    </p:animEffect>
                                  </p:childTnLst>
                                </p:cTn>
                              </p:par>
                            </p:childTnLst>
                          </p:cTn>
                        </p:par>
                        <p:par>
                          <p:cTn id="220" fill="hold">
                            <p:stCondLst>
                              <p:cond delay="500"/>
                            </p:stCondLst>
                            <p:childTnLst>
                              <p:par>
                                <p:cTn id="221" presetID="53" presetClass="entr" presetSubtype="16" fill="hold" grpId="0" nodeType="afterEffect">
                                  <p:stCondLst>
                                    <p:cond delay="0"/>
                                  </p:stCondLst>
                                  <p:childTnLst>
                                    <p:set>
                                      <p:cBhvr>
                                        <p:cTn id="222" dur="1" fill="hold">
                                          <p:stCondLst>
                                            <p:cond delay="0"/>
                                          </p:stCondLst>
                                        </p:cTn>
                                        <p:tgtEl>
                                          <p:spTgt spid="55"/>
                                        </p:tgtEl>
                                        <p:attrNameLst>
                                          <p:attrName>style.visibility</p:attrName>
                                        </p:attrNameLst>
                                      </p:cBhvr>
                                      <p:to>
                                        <p:strVal val="visible"/>
                                      </p:to>
                                    </p:set>
                                    <p:anim calcmode="lin" valueType="num">
                                      <p:cBhvr>
                                        <p:cTn id="223" dur="500" fill="hold"/>
                                        <p:tgtEl>
                                          <p:spTgt spid="55"/>
                                        </p:tgtEl>
                                        <p:attrNameLst>
                                          <p:attrName>ppt_w</p:attrName>
                                        </p:attrNameLst>
                                      </p:cBhvr>
                                      <p:tavLst>
                                        <p:tav tm="0">
                                          <p:val>
                                            <p:fltVal val="0"/>
                                          </p:val>
                                        </p:tav>
                                        <p:tav tm="100000">
                                          <p:val>
                                            <p:strVal val="#ppt_w"/>
                                          </p:val>
                                        </p:tav>
                                      </p:tavLst>
                                    </p:anim>
                                    <p:anim calcmode="lin" valueType="num">
                                      <p:cBhvr>
                                        <p:cTn id="224" dur="500" fill="hold"/>
                                        <p:tgtEl>
                                          <p:spTgt spid="55"/>
                                        </p:tgtEl>
                                        <p:attrNameLst>
                                          <p:attrName>ppt_h</p:attrName>
                                        </p:attrNameLst>
                                      </p:cBhvr>
                                      <p:tavLst>
                                        <p:tav tm="0">
                                          <p:val>
                                            <p:fltVal val="0"/>
                                          </p:val>
                                        </p:tav>
                                        <p:tav tm="100000">
                                          <p:val>
                                            <p:strVal val="#ppt_h"/>
                                          </p:val>
                                        </p:tav>
                                      </p:tavLst>
                                    </p:anim>
                                    <p:animEffect transition="in" filter="fade">
                                      <p:cBhvr>
                                        <p:cTn id="225" dur="500"/>
                                        <p:tgtEl>
                                          <p:spTgt spid="55"/>
                                        </p:tgtEl>
                                      </p:cBhvr>
                                    </p:animEffect>
                                  </p:childTnLst>
                                </p:cTn>
                              </p:par>
                            </p:childTnLst>
                          </p:cTn>
                        </p:par>
                        <p:par>
                          <p:cTn id="226" fill="hold">
                            <p:stCondLst>
                              <p:cond delay="1000"/>
                            </p:stCondLst>
                            <p:childTnLst>
                              <p:par>
                                <p:cTn id="227" presetID="53" presetClass="entr" presetSubtype="16" fill="hold" grpId="0" nodeType="afterEffect">
                                  <p:stCondLst>
                                    <p:cond delay="0"/>
                                  </p:stCondLst>
                                  <p:childTnLst>
                                    <p:set>
                                      <p:cBhvr>
                                        <p:cTn id="228" dur="1" fill="hold">
                                          <p:stCondLst>
                                            <p:cond delay="0"/>
                                          </p:stCondLst>
                                        </p:cTn>
                                        <p:tgtEl>
                                          <p:spTgt spid="56"/>
                                        </p:tgtEl>
                                        <p:attrNameLst>
                                          <p:attrName>style.visibility</p:attrName>
                                        </p:attrNameLst>
                                      </p:cBhvr>
                                      <p:to>
                                        <p:strVal val="visible"/>
                                      </p:to>
                                    </p:set>
                                    <p:anim calcmode="lin" valueType="num">
                                      <p:cBhvr>
                                        <p:cTn id="229" dur="500" fill="hold"/>
                                        <p:tgtEl>
                                          <p:spTgt spid="56"/>
                                        </p:tgtEl>
                                        <p:attrNameLst>
                                          <p:attrName>ppt_w</p:attrName>
                                        </p:attrNameLst>
                                      </p:cBhvr>
                                      <p:tavLst>
                                        <p:tav tm="0">
                                          <p:val>
                                            <p:fltVal val="0"/>
                                          </p:val>
                                        </p:tav>
                                        <p:tav tm="100000">
                                          <p:val>
                                            <p:strVal val="#ppt_w"/>
                                          </p:val>
                                        </p:tav>
                                      </p:tavLst>
                                    </p:anim>
                                    <p:anim calcmode="lin" valueType="num">
                                      <p:cBhvr>
                                        <p:cTn id="230" dur="500" fill="hold"/>
                                        <p:tgtEl>
                                          <p:spTgt spid="56"/>
                                        </p:tgtEl>
                                        <p:attrNameLst>
                                          <p:attrName>ppt_h</p:attrName>
                                        </p:attrNameLst>
                                      </p:cBhvr>
                                      <p:tavLst>
                                        <p:tav tm="0">
                                          <p:val>
                                            <p:fltVal val="0"/>
                                          </p:val>
                                        </p:tav>
                                        <p:tav tm="100000">
                                          <p:val>
                                            <p:strVal val="#ppt_h"/>
                                          </p:val>
                                        </p:tav>
                                      </p:tavLst>
                                    </p:anim>
                                    <p:animEffect transition="in" filter="fade">
                                      <p:cBhvr>
                                        <p:cTn id="231" dur="500"/>
                                        <p:tgtEl>
                                          <p:spTgt spid="56"/>
                                        </p:tgtEl>
                                      </p:cBhvr>
                                    </p:animEffect>
                                  </p:childTnLst>
                                </p:cTn>
                              </p:par>
                            </p:childTnLst>
                          </p:cTn>
                        </p:par>
                        <p:par>
                          <p:cTn id="232" fill="hold">
                            <p:stCondLst>
                              <p:cond delay="1500"/>
                            </p:stCondLst>
                            <p:childTnLst>
                              <p:par>
                                <p:cTn id="233" presetID="53" presetClass="entr" presetSubtype="16" fill="hold" grpId="0" nodeType="afterEffect">
                                  <p:stCondLst>
                                    <p:cond delay="0"/>
                                  </p:stCondLst>
                                  <p:childTnLst>
                                    <p:set>
                                      <p:cBhvr>
                                        <p:cTn id="234" dur="1" fill="hold">
                                          <p:stCondLst>
                                            <p:cond delay="0"/>
                                          </p:stCondLst>
                                        </p:cTn>
                                        <p:tgtEl>
                                          <p:spTgt spid="57"/>
                                        </p:tgtEl>
                                        <p:attrNameLst>
                                          <p:attrName>style.visibility</p:attrName>
                                        </p:attrNameLst>
                                      </p:cBhvr>
                                      <p:to>
                                        <p:strVal val="visible"/>
                                      </p:to>
                                    </p:set>
                                    <p:anim calcmode="lin" valueType="num">
                                      <p:cBhvr>
                                        <p:cTn id="235" dur="500" fill="hold"/>
                                        <p:tgtEl>
                                          <p:spTgt spid="57"/>
                                        </p:tgtEl>
                                        <p:attrNameLst>
                                          <p:attrName>ppt_w</p:attrName>
                                        </p:attrNameLst>
                                      </p:cBhvr>
                                      <p:tavLst>
                                        <p:tav tm="0">
                                          <p:val>
                                            <p:fltVal val="0"/>
                                          </p:val>
                                        </p:tav>
                                        <p:tav tm="100000">
                                          <p:val>
                                            <p:strVal val="#ppt_w"/>
                                          </p:val>
                                        </p:tav>
                                      </p:tavLst>
                                    </p:anim>
                                    <p:anim calcmode="lin" valueType="num">
                                      <p:cBhvr>
                                        <p:cTn id="236" dur="500" fill="hold"/>
                                        <p:tgtEl>
                                          <p:spTgt spid="57"/>
                                        </p:tgtEl>
                                        <p:attrNameLst>
                                          <p:attrName>ppt_h</p:attrName>
                                        </p:attrNameLst>
                                      </p:cBhvr>
                                      <p:tavLst>
                                        <p:tav tm="0">
                                          <p:val>
                                            <p:fltVal val="0"/>
                                          </p:val>
                                        </p:tav>
                                        <p:tav tm="100000">
                                          <p:val>
                                            <p:strVal val="#ppt_h"/>
                                          </p:val>
                                        </p:tav>
                                      </p:tavLst>
                                    </p:anim>
                                    <p:animEffect transition="in" filter="fade">
                                      <p:cBhvr>
                                        <p:cTn id="237" dur="500"/>
                                        <p:tgtEl>
                                          <p:spTgt spid="57"/>
                                        </p:tgtEl>
                                      </p:cBhvr>
                                    </p:animEffect>
                                  </p:childTnLst>
                                </p:cTn>
                              </p:par>
                            </p:childTnLst>
                          </p:cTn>
                        </p:par>
                        <p:par>
                          <p:cTn id="238" fill="hold">
                            <p:stCondLst>
                              <p:cond delay="2000"/>
                            </p:stCondLst>
                            <p:childTnLst>
                              <p:par>
                                <p:cTn id="239" presetID="22" presetClass="entr" presetSubtype="1" fill="hold" nodeType="afterEffect">
                                  <p:stCondLst>
                                    <p:cond delay="0"/>
                                  </p:stCondLst>
                                  <p:childTnLst>
                                    <p:set>
                                      <p:cBhvr>
                                        <p:cTn id="240" dur="1" fill="hold">
                                          <p:stCondLst>
                                            <p:cond delay="0"/>
                                          </p:stCondLst>
                                        </p:cTn>
                                        <p:tgtEl>
                                          <p:spTgt spid="58"/>
                                        </p:tgtEl>
                                        <p:attrNameLst>
                                          <p:attrName>style.visibility</p:attrName>
                                        </p:attrNameLst>
                                      </p:cBhvr>
                                      <p:to>
                                        <p:strVal val="visible"/>
                                      </p:to>
                                    </p:set>
                                    <p:animEffect transition="in" filter="wipe(up)">
                                      <p:cBhvr>
                                        <p:cTn id="241" dur="500"/>
                                        <p:tgtEl>
                                          <p:spTgt spid="58"/>
                                        </p:tgtEl>
                                      </p:cBhvr>
                                    </p:animEffect>
                                  </p:childTnLst>
                                </p:cTn>
                              </p:par>
                            </p:childTnLst>
                          </p:cTn>
                        </p:par>
                        <p:par>
                          <p:cTn id="242" fill="hold">
                            <p:stCondLst>
                              <p:cond delay="2500"/>
                            </p:stCondLst>
                            <p:childTnLst>
                              <p:par>
                                <p:cTn id="243" presetID="53" presetClass="entr" presetSubtype="16" fill="hold" grpId="0" nodeType="afterEffect">
                                  <p:stCondLst>
                                    <p:cond delay="0"/>
                                  </p:stCondLst>
                                  <p:childTnLst>
                                    <p:set>
                                      <p:cBhvr>
                                        <p:cTn id="244" dur="1" fill="hold">
                                          <p:stCondLst>
                                            <p:cond delay="0"/>
                                          </p:stCondLst>
                                        </p:cTn>
                                        <p:tgtEl>
                                          <p:spTgt spid="59"/>
                                        </p:tgtEl>
                                        <p:attrNameLst>
                                          <p:attrName>style.visibility</p:attrName>
                                        </p:attrNameLst>
                                      </p:cBhvr>
                                      <p:to>
                                        <p:strVal val="visible"/>
                                      </p:to>
                                    </p:set>
                                    <p:anim calcmode="lin" valueType="num">
                                      <p:cBhvr>
                                        <p:cTn id="245" dur="500" fill="hold"/>
                                        <p:tgtEl>
                                          <p:spTgt spid="59"/>
                                        </p:tgtEl>
                                        <p:attrNameLst>
                                          <p:attrName>ppt_w</p:attrName>
                                        </p:attrNameLst>
                                      </p:cBhvr>
                                      <p:tavLst>
                                        <p:tav tm="0">
                                          <p:val>
                                            <p:fltVal val="0"/>
                                          </p:val>
                                        </p:tav>
                                        <p:tav tm="100000">
                                          <p:val>
                                            <p:strVal val="#ppt_w"/>
                                          </p:val>
                                        </p:tav>
                                      </p:tavLst>
                                    </p:anim>
                                    <p:anim calcmode="lin" valueType="num">
                                      <p:cBhvr>
                                        <p:cTn id="246" dur="500" fill="hold"/>
                                        <p:tgtEl>
                                          <p:spTgt spid="59"/>
                                        </p:tgtEl>
                                        <p:attrNameLst>
                                          <p:attrName>ppt_h</p:attrName>
                                        </p:attrNameLst>
                                      </p:cBhvr>
                                      <p:tavLst>
                                        <p:tav tm="0">
                                          <p:val>
                                            <p:fltVal val="0"/>
                                          </p:val>
                                        </p:tav>
                                        <p:tav tm="100000">
                                          <p:val>
                                            <p:strVal val="#ppt_h"/>
                                          </p:val>
                                        </p:tav>
                                      </p:tavLst>
                                    </p:anim>
                                    <p:animEffect transition="in" filter="fade">
                                      <p:cBhvr>
                                        <p:cTn id="247" dur="500"/>
                                        <p:tgtEl>
                                          <p:spTgt spid="59"/>
                                        </p:tgtEl>
                                      </p:cBhvr>
                                    </p:animEffect>
                                  </p:childTnLst>
                                </p:cTn>
                              </p:par>
                            </p:childTnLst>
                          </p:cTn>
                        </p:par>
                        <p:par>
                          <p:cTn id="248" fill="hold">
                            <p:stCondLst>
                              <p:cond delay="3000"/>
                            </p:stCondLst>
                            <p:childTnLst>
                              <p:par>
                                <p:cTn id="249" presetID="53" presetClass="entr" presetSubtype="16" fill="hold" grpId="0" nodeType="afterEffect">
                                  <p:stCondLst>
                                    <p:cond delay="0"/>
                                  </p:stCondLst>
                                  <p:childTnLst>
                                    <p:set>
                                      <p:cBhvr>
                                        <p:cTn id="250" dur="1" fill="hold">
                                          <p:stCondLst>
                                            <p:cond delay="0"/>
                                          </p:stCondLst>
                                        </p:cTn>
                                        <p:tgtEl>
                                          <p:spTgt spid="53"/>
                                        </p:tgtEl>
                                        <p:attrNameLst>
                                          <p:attrName>style.visibility</p:attrName>
                                        </p:attrNameLst>
                                      </p:cBhvr>
                                      <p:to>
                                        <p:strVal val="visible"/>
                                      </p:to>
                                    </p:set>
                                    <p:anim calcmode="lin" valueType="num">
                                      <p:cBhvr>
                                        <p:cTn id="251" dur="500" fill="hold"/>
                                        <p:tgtEl>
                                          <p:spTgt spid="53"/>
                                        </p:tgtEl>
                                        <p:attrNameLst>
                                          <p:attrName>ppt_w</p:attrName>
                                        </p:attrNameLst>
                                      </p:cBhvr>
                                      <p:tavLst>
                                        <p:tav tm="0">
                                          <p:val>
                                            <p:fltVal val="0"/>
                                          </p:val>
                                        </p:tav>
                                        <p:tav tm="100000">
                                          <p:val>
                                            <p:strVal val="#ppt_w"/>
                                          </p:val>
                                        </p:tav>
                                      </p:tavLst>
                                    </p:anim>
                                    <p:anim calcmode="lin" valueType="num">
                                      <p:cBhvr>
                                        <p:cTn id="252" dur="500" fill="hold"/>
                                        <p:tgtEl>
                                          <p:spTgt spid="53"/>
                                        </p:tgtEl>
                                        <p:attrNameLst>
                                          <p:attrName>ppt_h</p:attrName>
                                        </p:attrNameLst>
                                      </p:cBhvr>
                                      <p:tavLst>
                                        <p:tav tm="0">
                                          <p:val>
                                            <p:fltVal val="0"/>
                                          </p:val>
                                        </p:tav>
                                        <p:tav tm="100000">
                                          <p:val>
                                            <p:strVal val="#ppt_h"/>
                                          </p:val>
                                        </p:tav>
                                      </p:tavLst>
                                    </p:anim>
                                    <p:animEffect transition="in" filter="fade">
                                      <p:cBhvr>
                                        <p:cTn id="253" dur="500"/>
                                        <p:tgtEl>
                                          <p:spTgt spid="53"/>
                                        </p:tgtEl>
                                      </p:cBhvr>
                                    </p:animEffect>
                                  </p:childTnLst>
                                </p:cTn>
                              </p:par>
                              <p:par>
                                <p:cTn id="254" presetID="47" presetClass="entr" presetSubtype="0" fill="hold" grpId="0" nodeType="withEffect">
                                  <p:stCondLst>
                                    <p:cond delay="0"/>
                                  </p:stCondLst>
                                  <p:childTnLst>
                                    <p:set>
                                      <p:cBhvr>
                                        <p:cTn id="255" dur="1" fill="hold">
                                          <p:stCondLst>
                                            <p:cond delay="0"/>
                                          </p:stCondLst>
                                        </p:cTn>
                                        <p:tgtEl>
                                          <p:spTgt spid="60"/>
                                        </p:tgtEl>
                                        <p:attrNameLst>
                                          <p:attrName>style.visibility</p:attrName>
                                        </p:attrNameLst>
                                      </p:cBhvr>
                                      <p:to>
                                        <p:strVal val="visible"/>
                                      </p:to>
                                    </p:set>
                                    <p:animEffect transition="in" filter="fade">
                                      <p:cBhvr>
                                        <p:cTn id="256" dur="1000"/>
                                        <p:tgtEl>
                                          <p:spTgt spid="60"/>
                                        </p:tgtEl>
                                      </p:cBhvr>
                                    </p:animEffect>
                                    <p:anim calcmode="lin" valueType="num">
                                      <p:cBhvr>
                                        <p:cTn id="257" dur="1000" fill="hold"/>
                                        <p:tgtEl>
                                          <p:spTgt spid="60"/>
                                        </p:tgtEl>
                                        <p:attrNameLst>
                                          <p:attrName>ppt_x</p:attrName>
                                        </p:attrNameLst>
                                      </p:cBhvr>
                                      <p:tavLst>
                                        <p:tav tm="0">
                                          <p:val>
                                            <p:strVal val="#ppt_x"/>
                                          </p:val>
                                        </p:tav>
                                        <p:tav tm="100000">
                                          <p:val>
                                            <p:strVal val="#ppt_x"/>
                                          </p:val>
                                        </p:tav>
                                      </p:tavLst>
                                    </p:anim>
                                    <p:anim calcmode="lin" valueType="num">
                                      <p:cBhvr>
                                        <p:cTn id="258" dur="1000" fill="hold"/>
                                        <p:tgtEl>
                                          <p:spTgt spid="60"/>
                                        </p:tgtEl>
                                        <p:attrNameLst>
                                          <p:attrName>ppt_y</p:attrName>
                                        </p:attrNameLst>
                                      </p:cBhvr>
                                      <p:tavLst>
                                        <p:tav tm="0">
                                          <p:val>
                                            <p:strVal val="#ppt_y-.1"/>
                                          </p:val>
                                        </p:tav>
                                        <p:tav tm="100000">
                                          <p:val>
                                            <p:strVal val="#ppt_y"/>
                                          </p:val>
                                        </p:tav>
                                      </p:tavLst>
                                    </p:anim>
                                  </p:childTnLst>
                                </p:cTn>
                              </p:par>
                              <p:par>
                                <p:cTn id="259" presetID="42" presetClass="entr" presetSubtype="0" fill="hold" grpId="0" nodeType="withEffect">
                                  <p:stCondLst>
                                    <p:cond delay="0"/>
                                  </p:stCondLst>
                                  <p:childTnLst>
                                    <p:set>
                                      <p:cBhvr>
                                        <p:cTn id="260" dur="1" fill="hold">
                                          <p:stCondLst>
                                            <p:cond delay="0"/>
                                          </p:stCondLst>
                                        </p:cTn>
                                        <p:tgtEl>
                                          <p:spTgt spid="61"/>
                                        </p:tgtEl>
                                        <p:attrNameLst>
                                          <p:attrName>style.visibility</p:attrName>
                                        </p:attrNameLst>
                                      </p:cBhvr>
                                      <p:to>
                                        <p:strVal val="visible"/>
                                      </p:to>
                                    </p:set>
                                    <p:animEffect transition="in" filter="fade">
                                      <p:cBhvr>
                                        <p:cTn id="261" dur="500"/>
                                        <p:tgtEl>
                                          <p:spTgt spid="61"/>
                                        </p:tgtEl>
                                      </p:cBhvr>
                                    </p:animEffect>
                                    <p:anim calcmode="lin" valueType="num">
                                      <p:cBhvr>
                                        <p:cTn id="262" dur="500" fill="hold"/>
                                        <p:tgtEl>
                                          <p:spTgt spid="61"/>
                                        </p:tgtEl>
                                        <p:attrNameLst>
                                          <p:attrName>ppt_x</p:attrName>
                                        </p:attrNameLst>
                                      </p:cBhvr>
                                      <p:tavLst>
                                        <p:tav tm="0">
                                          <p:val>
                                            <p:strVal val="#ppt_x"/>
                                          </p:val>
                                        </p:tav>
                                        <p:tav tm="100000">
                                          <p:val>
                                            <p:strVal val="#ppt_x"/>
                                          </p:val>
                                        </p:tav>
                                      </p:tavLst>
                                    </p:anim>
                                    <p:anim calcmode="lin" valueType="num">
                                      <p:cBhvr>
                                        <p:cTn id="263" dur="500" fill="hold"/>
                                        <p:tgtEl>
                                          <p:spTgt spid="61"/>
                                        </p:tgtEl>
                                        <p:attrNameLst>
                                          <p:attrName>ppt_y</p:attrName>
                                        </p:attrNameLst>
                                      </p:cBhvr>
                                      <p:tavLst>
                                        <p:tav tm="0">
                                          <p:val>
                                            <p:strVal val="#ppt_y+.1"/>
                                          </p:val>
                                        </p:tav>
                                        <p:tav tm="100000">
                                          <p:val>
                                            <p:strVal val="#ppt_y"/>
                                          </p:val>
                                        </p:tav>
                                      </p:tavLst>
                                    </p:anim>
                                  </p:childTnLst>
                                </p:cTn>
                              </p:par>
                            </p:childTnLst>
                          </p:cTn>
                        </p:par>
                        <p:par>
                          <p:cTn id="264" fill="hold">
                            <p:stCondLst>
                              <p:cond delay="4000"/>
                            </p:stCondLst>
                            <p:childTnLst>
                              <p:par>
                                <p:cTn id="265" presetID="22" presetClass="entr" presetSubtype="8" fill="hold" nodeType="afterEffect">
                                  <p:stCondLst>
                                    <p:cond delay="0"/>
                                  </p:stCondLst>
                                  <p:childTnLst>
                                    <p:set>
                                      <p:cBhvr>
                                        <p:cTn id="266" dur="1" fill="hold">
                                          <p:stCondLst>
                                            <p:cond delay="0"/>
                                          </p:stCondLst>
                                        </p:cTn>
                                        <p:tgtEl>
                                          <p:spTgt spid="67"/>
                                        </p:tgtEl>
                                        <p:attrNameLst>
                                          <p:attrName>style.visibility</p:attrName>
                                        </p:attrNameLst>
                                      </p:cBhvr>
                                      <p:to>
                                        <p:strVal val="visible"/>
                                      </p:to>
                                    </p:set>
                                    <p:animEffect transition="in" filter="wipe(left)">
                                      <p:cBhvr>
                                        <p:cTn id="267" dur="500"/>
                                        <p:tgtEl>
                                          <p:spTgt spid="67"/>
                                        </p:tgtEl>
                                      </p:cBhvr>
                                    </p:animEffect>
                                  </p:childTnLst>
                                </p:cTn>
                              </p:par>
                            </p:childTnLst>
                          </p:cTn>
                        </p:par>
                        <p:par>
                          <p:cTn id="268" fill="hold">
                            <p:stCondLst>
                              <p:cond delay="4500"/>
                            </p:stCondLst>
                            <p:childTnLst>
                              <p:par>
                                <p:cTn id="269" presetID="22" presetClass="entr" presetSubtype="8" fill="hold" nodeType="after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wipe(left)">
                                      <p:cBhvr>
                                        <p:cTn id="27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2.xml><?xml version="1.0" encoding="utf-8"?>
<a:theme xmlns:a="http://schemas.openxmlformats.org/drawingml/2006/main" name="5-50070_Microsoft Machine Learning Template White">
  <a:themeElements>
    <a:clrScheme name="Custom 2">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32145A"/>
      </a:hlink>
      <a:folHlink>
        <a:srgbClr val="32145A"/>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7.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5.potx" id="{B4D2FC48-FB38-42F2-B936-1452515975FB}" vid="{A8EBCD9D-CB33-4FFD-8FCB-B92F372ED34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12</Value>
      <Value>68</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01c77077-aee4-4b5f-bd4e-9cd40a6fff29">2016-02-05T08:00:00+00:00</Event_x0020_End_x0020_Date>
    <Event_x0020_Start_x0020_Date xmlns="01c77077-aee4-4b5f-bd4e-9cd40a6fff29">2016-02-01T08:00:00+00:00</Event_x0020_Start_x0020_Date>
    <MS_x0020_Speaker xmlns="01c77077-aee4-4b5f-bd4e-9cd40a6fff29">
      <UserInfo>
        <DisplayName/>
        <AccountId xsi:nil="true"/>
        <AccountType/>
      </UserInfo>
    </MS_x0020_Speaker>
    <External_x0020_Speaker xmlns="01c77077-aee4-4b5f-bd4e-9cd40a6fff29">Eduard van Valkenburg</External_x0020_Speaker>
    <Session_x0020_Code xmlns="01c77077-aee4-4b5f-bd4e-9cd40a6fff29">BA311</Session_x0020_Code>
    <Presentation_x0020_Date xmlns="01c77077-aee4-4b5f-bd4e-9cd40a6fff29">2016-02-02T08:00:00+00:00</Presentation_x0020_Date>
    <MS_x0020_Content_x0020_Owner xmlns="01c77077-aee4-4b5f-bd4e-9cd40a6fff29">
      <UserInfo>
        <DisplayName/>
        <AccountId xsi:nil="true"/>
        <AccountType/>
      </UserInfo>
    </MS_x0020_Content_x0020_Owner>
    <SharedWithUsers xmlns="01c77077-aee4-4b5f-bd4e-9cd40a6fff29">
      <UserInfo>
        <DisplayName/>
        <AccountId xsi:nil="true"/>
        <AccountType/>
      </UserInfo>
    </SharedWithUsers>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m6878b9dd7994da4ba144f95347d99c6 xmlns="01c77077-aee4-4b5f-bd4e-9cd40a6fff29">
      <Terms xmlns="http://schemas.microsoft.com/office/infopath/2007/PartnerControls"/>
    </m6878b9dd7994da4ba144f95347d99c6>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f76f9f2ab0888ad12c25c288f9b83a01">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d1f02aa6571035b5b3d91a2f2205ceed"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http://schemas.microsoft.com/sharepoint/v3"/>
    <ds:schemaRef ds:uri="01c77077-aee4-4b5f-bd4e-9cd40a6fff29"/>
    <ds:schemaRef ds:uri="8ff673fc-3231-4e3a-893b-6d7f7cd32766"/>
  </ds:schemaRefs>
</ds:datastoreItem>
</file>

<file path=customXml/itemProps2.xml><?xml version="1.0" encoding="utf-8"?>
<ds:datastoreItem xmlns:ds="http://schemas.openxmlformats.org/officeDocument/2006/customXml" ds:itemID="{B9E615B6-0D09-4E63-AFBF-4FF9E0E75D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2936</TotalTime>
  <Words>5491</Words>
  <Application>Microsoft Office PowerPoint</Application>
  <PresentationFormat>Personalizar</PresentationFormat>
  <Paragraphs>571</Paragraphs>
  <Slides>57</Slides>
  <Notes>51</Notes>
  <HiddenSlides>0</HiddenSlides>
  <MMClips>2</MMClips>
  <ScaleCrop>false</ScaleCrop>
  <HeadingPairs>
    <vt:vector size="8" baseType="variant">
      <vt:variant>
        <vt:lpstr>Fontes usadas</vt:lpstr>
      </vt:variant>
      <vt:variant>
        <vt:i4>11</vt:i4>
      </vt:variant>
      <vt:variant>
        <vt:lpstr>Tema</vt:lpstr>
      </vt:variant>
      <vt:variant>
        <vt:i4>7</vt:i4>
      </vt:variant>
      <vt:variant>
        <vt:lpstr>Servidores OLE inseridos</vt:lpstr>
      </vt:variant>
      <vt:variant>
        <vt:i4>1</vt:i4>
      </vt:variant>
      <vt:variant>
        <vt:lpstr>Títulos de slides</vt:lpstr>
      </vt:variant>
      <vt:variant>
        <vt:i4>57</vt:i4>
      </vt:variant>
    </vt:vector>
  </HeadingPairs>
  <TitlesOfParts>
    <vt:vector size="76" baseType="lpstr">
      <vt:lpstr>Arial</vt:lpstr>
      <vt:lpstr>Calibri</vt:lpstr>
      <vt:lpstr>Calibri Light</vt:lpstr>
      <vt:lpstr>Century Gothic</vt:lpstr>
      <vt:lpstr>Consolas</vt:lpstr>
      <vt:lpstr>Segoe UI</vt:lpstr>
      <vt:lpstr>Segoe UI Light</vt:lpstr>
      <vt:lpstr>Segoe UI Semibold</vt:lpstr>
      <vt:lpstr>Segoe UI Semilight</vt:lpstr>
      <vt:lpstr>Tw Cen MT</vt:lpstr>
      <vt:lpstr>Wingdings</vt:lpstr>
      <vt:lpstr>5-30711_TR22_BO_CT_Template</vt:lpstr>
      <vt:lpstr>5-50070_Microsoft Machine Learning Template White</vt:lpstr>
      <vt:lpstr>1_Azure Event</vt:lpstr>
      <vt:lpstr>2_Office Theme</vt:lpstr>
      <vt:lpstr>Office Theme</vt:lpstr>
      <vt:lpstr>1_5-30711_TR22_BO_CT_Template</vt:lpstr>
      <vt:lpstr>WHITE TEMPLATE</vt:lpstr>
      <vt:lpstr>think-cell Slide</vt:lpstr>
      <vt:lpstr> Azure Machine Learning from zero to hero</vt:lpstr>
      <vt:lpstr> If Statements  from zero to hero</vt:lpstr>
      <vt:lpstr> Azure Machine Learning from zero to hero</vt:lpstr>
      <vt:lpstr>The need to know what could be…</vt:lpstr>
      <vt:lpstr>Intro</vt:lpstr>
      <vt:lpstr>What is Machine Learning ?</vt:lpstr>
      <vt:lpstr>What is Machine Learning ?</vt:lpstr>
      <vt:lpstr>Microsoft &amp; Machine Learning</vt:lpstr>
      <vt:lpstr>Apresentação do PowerPoint</vt:lpstr>
      <vt:lpstr>Apresentação do PowerPoint</vt:lpstr>
      <vt:lpstr>Why Machine Learning?</vt:lpstr>
      <vt:lpstr>Apresentação do PowerPoint</vt:lpstr>
      <vt:lpstr>Apresentação do PowerPoint</vt:lpstr>
      <vt:lpstr>Image Analyze</vt:lpstr>
      <vt:lpstr>Accent Color: Which border color is the best?</vt:lpstr>
      <vt:lpstr>Accent Color: Analyze Image</vt:lpstr>
      <vt:lpstr>Accent Color: Windows 10 Store</vt:lpstr>
      <vt:lpstr>Accent Color: Windows 10 Store</vt:lpstr>
      <vt:lpstr>Text Analytics: User reviews</vt:lpstr>
      <vt:lpstr>Types of Machine Learning</vt:lpstr>
      <vt:lpstr>From data to decisions and actions</vt:lpstr>
      <vt:lpstr>Microsoft Azure Machine Learning</vt:lpstr>
      <vt:lpstr>What is Machine Learning ?</vt:lpstr>
      <vt:lpstr>EXAMPLE 1</vt:lpstr>
      <vt:lpstr>Human Analyses</vt:lpstr>
      <vt:lpstr>EXAMPLE 2</vt:lpstr>
      <vt:lpstr>Apresentação do PowerPoint</vt:lpstr>
      <vt:lpstr>Model (Regression)</vt:lpstr>
      <vt:lpstr>EXAMPLE 3</vt:lpstr>
      <vt:lpstr>Model (Classification)</vt:lpstr>
      <vt:lpstr>Known data (Training data)</vt:lpstr>
      <vt:lpstr>Known data (Training data)</vt:lpstr>
      <vt:lpstr>Developing a Model</vt:lpstr>
      <vt:lpstr>Model’s Performance</vt:lpstr>
      <vt:lpstr>Classical ML </vt:lpstr>
      <vt:lpstr>The Economist: The return of the machinery question</vt:lpstr>
      <vt:lpstr>Apresentação do PowerPoint</vt:lpstr>
      <vt:lpstr>Apresentação do PowerPoint</vt:lpstr>
      <vt:lpstr>Apresentação do PowerPoint</vt:lpstr>
      <vt:lpstr>Microsoft Azure Machine Learning</vt:lpstr>
      <vt:lpstr>Machine learning flow</vt:lpstr>
      <vt:lpstr>ML Process</vt:lpstr>
      <vt:lpstr>HOL: Apartments – 101</vt:lpstr>
      <vt:lpstr>ML Process</vt:lpstr>
      <vt:lpstr>Apresentação do PowerPoint</vt:lpstr>
      <vt:lpstr>HOL: Apartments – 102</vt:lpstr>
      <vt:lpstr>Why you need to know these algorithms?</vt:lpstr>
      <vt:lpstr>Mapping Emotions</vt:lpstr>
      <vt:lpstr>Graphics</vt:lpstr>
      <vt:lpstr>Reasons</vt:lpstr>
      <vt:lpstr>Reasons</vt:lpstr>
      <vt:lpstr>Reasons</vt:lpstr>
      <vt:lpstr>Reasons</vt:lpstr>
      <vt:lpstr> </vt:lpstr>
      <vt:lpstr> </vt:lpstr>
      <vt:lpstr> </vt:lpstr>
      <vt:lpstr>Apresentação do PowerPoint</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TechReady 22</dc:subject>
  <dc:creator>Eduard van Valkenburg</dc:creator>
  <cp:keywords>TechReady 22</cp:keywords>
  <dc:description>Template: Mitchell Derrey, Silver Fox Productions
Formatting: 
Event Date: February 1st - 5th, 2016
Event Location: WSCTC, Seattle, WA
Audience Type: Internal</dc:description>
  <cp:lastModifiedBy>Lucas De Carli</cp:lastModifiedBy>
  <cp:revision>121</cp:revision>
  <dcterms:created xsi:type="dcterms:W3CDTF">2016-01-06T09:04:18Z</dcterms:created>
  <dcterms:modified xsi:type="dcterms:W3CDTF">2019-12-14T04:30:57Z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12;#TechReady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AssignedBy">
    <vt:lpwstr>luhumenh@microsoft.com</vt:lpwstr>
  </property>
  <property fmtid="{D5CDD505-2E9C-101B-9397-08002B2CF9AE}" pid="16" name="MSIP_Label_f42aa342-8706-4288-bd11-ebb85995028c_DateCreated">
    <vt:lpwstr>2017-03-10T17:36:37.9221030-03:00</vt:lpwstr>
  </property>
  <property fmtid="{D5CDD505-2E9C-101B-9397-08002B2CF9AE}" pid="17" name="MSIP_Label_f42aa342-8706-4288-bd11-ebb85995028c_Name">
    <vt:lpwstr>General</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